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9" r:id="rId3"/>
    <p:sldMasterId id="2147483744" r:id="rId4"/>
    <p:sldMasterId id="2147483769" r:id="rId5"/>
    <p:sldMasterId id="2147483781" r:id="rId6"/>
  </p:sldMasterIdLst>
  <p:notesMasterIdLst>
    <p:notesMasterId r:id="rId34"/>
  </p:notesMasterIdLst>
  <p:sldIdLst>
    <p:sldId id="258" r:id="rId7"/>
    <p:sldId id="280" r:id="rId8"/>
    <p:sldId id="498" r:id="rId9"/>
    <p:sldId id="261" r:id="rId10"/>
    <p:sldId id="262" r:id="rId11"/>
    <p:sldId id="501" r:id="rId12"/>
    <p:sldId id="416" r:id="rId13"/>
    <p:sldId id="517" r:id="rId14"/>
    <p:sldId id="502" r:id="rId15"/>
    <p:sldId id="503" r:id="rId16"/>
    <p:sldId id="504" r:id="rId17"/>
    <p:sldId id="505" r:id="rId18"/>
    <p:sldId id="506" r:id="rId19"/>
    <p:sldId id="507" r:id="rId20"/>
    <p:sldId id="508" r:id="rId21"/>
    <p:sldId id="509" r:id="rId22"/>
    <p:sldId id="510" r:id="rId23"/>
    <p:sldId id="512" r:id="rId24"/>
    <p:sldId id="513" r:id="rId25"/>
    <p:sldId id="514" r:id="rId26"/>
    <p:sldId id="515" r:id="rId27"/>
    <p:sldId id="516" r:id="rId28"/>
    <p:sldId id="427" r:id="rId29"/>
    <p:sldId id="271" r:id="rId30"/>
    <p:sldId id="272" r:id="rId31"/>
    <p:sldId id="279" r:id="rId32"/>
    <p:sldId id="44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chana Ananthanarayan" initials="AA" lastIdx="21" clrIdx="0">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2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231" autoAdjust="0"/>
  </p:normalViewPr>
  <p:slideViewPr>
    <p:cSldViewPr snapToGrid="0">
      <p:cViewPr varScale="1">
        <p:scale>
          <a:sx n="66" d="100"/>
          <a:sy n="66" d="100"/>
        </p:scale>
        <p:origin x="1697"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445A8-0A5F-411F-8119-A032B9ABB255}" type="datetimeFigureOut">
              <a:rPr lang="en-IN" smtClean="0"/>
              <a:t>04-08-2020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115F4-F816-44B8-AC89-3F5CD5FDEC8D}" type="slidenum">
              <a:rPr lang="en-IN" smtClean="0"/>
              <a:t>‹#›</a:t>
            </a:fld>
            <a:endParaRPr lang="en-IN"/>
          </a:p>
        </p:txBody>
      </p:sp>
    </p:spTree>
    <p:extLst>
      <p:ext uri="{BB962C8B-B14F-4D97-AF65-F5344CB8AC3E}">
        <p14:creationId xmlns:p14="http://schemas.microsoft.com/office/powerpoint/2010/main" val="2429171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Traditionally, a load balancer is a component that sits in front of an application – say a web server – and has the purpose of distributing load.  </a:t>
            </a:r>
          </a:p>
          <a:p>
            <a:pPr lvl="0"/>
            <a:r>
              <a:rPr lang="en-US" sz="1200" dirty="0">
                <a:latin typeface="Albany" pitchFamily="18"/>
                <a:cs typeface="Tahoma" pitchFamily="2"/>
              </a:rPr>
              <a:t>Let's say we have single application that is getting bogged down under consumer load.  We could put an http load balancer in front of it, and add two more servers (or dozens, or even hundreds).  The load balancer simply dispatches the incoming requests to one of the real servers, usually using some simply algorithm like round-robin – it doesn't do any actual processing.</a:t>
            </a:r>
          </a:p>
          <a:p>
            <a:pPr lvl="0"/>
            <a:r>
              <a:rPr lang="en-US" sz="1200" dirty="0">
                <a:latin typeface="Albany" pitchFamily="18"/>
                <a:cs typeface="Tahoma" pitchFamily="2"/>
              </a:rPr>
              <a:t>Load balancers have been with us for years and are not new.  They may be implemented via software, or often companies will purchase special hardware appliances to make the load balancer super-fast and reliable.</a:t>
            </a:r>
          </a:p>
          <a:p>
            <a:pPr lvl="0"/>
            <a:r>
              <a:rPr lang="en-US" sz="1200" dirty="0">
                <a:latin typeface="Albany" pitchFamily="18"/>
                <a:cs typeface="Tahoma" pitchFamily="2"/>
              </a:rPr>
              <a:t>What you see here is a traditional (server side) load balancer.</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7</a:t>
            </a:fld>
            <a:endParaRPr lang="en-IN"/>
          </a:p>
        </p:txBody>
      </p:sp>
    </p:spTree>
    <p:extLst>
      <p:ext uri="{BB962C8B-B14F-4D97-AF65-F5344CB8AC3E}">
        <p14:creationId xmlns:p14="http://schemas.microsoft.com/office/powerpoint/2010/main" val="80117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Ok, enough background.  Let's see some code.</a:t>
            </a:r>
          </a:p>
          <a:p>
            <a:pPr lvl="0"/>
            <a:r>
              <a:rPr lang="en-US" dirty="0">
                <a:latin typeface="Albany" pitchFamily="18"/>
                <a:cs typeface="Tahoma" pitchFamily="2"/>
              </a:rPr>
              <a:t>Using Ribbon in your Spring Boot projects is easy.  Simply add a dependency management section as you see here.  In both cases, for Boot and for Cloud, be careful to adjust the version to the latest stable version of spring cloud.</a:t>
            </a:r>
          </a:p>
          <a:p>
            <a:pPr lvl="0"/>
            <a:r>
              <a:rPr lang="en-US" dirty="0">
                <a:latin typeface="Albany" pitchFamily="18"/>
                <a:cs typeface="Tahoma" pitchFamily="2"/>
              </a:rPr>
              <a:t>Again, this should look very familiar!  These are essentially the same steps that we would take for a client to use Spring Cloud Config Server, or Spring Cloud Eureka.  More to the point – since your client is almost certainly using Spring Cloud Config server and Eureka Client, you have already completed these steps.</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16</a:t>
            </a:fld>
            <a:endParaRPr lang="en-IN"/>
          </a:p>
        </p:txBody>
      </p:sp>
    </p:spTree>
    <p:extLst>
      <p:ext uri="{BB962C8B-B14F-4D97-AF65-F5344CB8AC3E}">
        <p14:creationId xmlns:p14="http://schemas.microsoft.com/office/powerpoint/2010/main" val="2307463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Also similar to what we've seen before, we'll need to add a spring cloud starter for Ribbon.  This will bring in all of the Spring Cloud and Netflix OSS jars we need to do to take advantage of Ribbon.</a:t>
            </a:r>
          </a:p>
          <a:p>
            <a:pPr lvl="0"/>
            <a:r>
              <a:rPr lang="en-US" dirty="0">
                <a:latin typeface="Albany" pitchFamily="18"/>
                <a:cs typeface="Tahoma" pitchFamily="2"/>
              </a:rPr>
              <a:t>Again, this is all client side.  There is no server side configuration with Ribbon, there is no Ribbon server.  The closest thing to a Ribbon server would be the Eureka server, as this is the component that will supply us with lists of clients.</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17</a:t>
            </a:fld>
            <a:endParaRPr lang="en-IN"/>
          </a:p>
        </p:txBody>
      </p:sp>
    </p:spTree>
    <p:extLst>
      <p:ext uri="{BB962C8B-B14F-4D97-AF65-F5344CB8AC3E}">
        <p14:creationId xmlns:p14="http://schemas.microsoft.com/office/powerpoint/2010/main" val="269700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Now with the dependencies all setup, All one needs to do is access the Ribbon Load Balancer in the code and use it.  </a:t>
            </a:r>
          </a:p>
          <a:p>
            <a:pPr lvl="0"/>
            <a:r>
              <a:rPr lang="en-US" sz="1200" dirty="0">
                <a:latin typeface="Albany" pitchFamily="18"/>
                <a:cs typeface="Tahoma" pitchFamily="2"/>
              </a:rPr>
              <a:t>Important note here is that this is a demonstration of low-level code; this is probably not something you would want to emulate, because later we will get into Feign and </a:t>
            </a:r>
            <a:r>
              <a:rPr lang="en-US" sz="1200" dirty="0" err="1">
                <a:latin typeface="Albany" pitchFamily="18"/>
                <a:cs typeface="Tahoma" pitchFamily="2"/>
              </a:rPr>
              <a:t>Hystrix</a:t>
            </a:r>
            <a:r>
              <a:rPr lang="en-US" sz="1200" dirty="0">
                <a:latin typeface="Albany" pitchFamily="18"/>
                <a:cs typeface="Tahoma" pitchFamily="2"/>
              </a:rPr>
              <a:t> that will supplant some of this.  But for the time being, Let's explore this code.</a:t>
            </a:r>
          </a:p>
          <a:p>
            <a:pPr lvl="0"/>
            <a:r>
              <a:rPr lang="en-US" sz="1200" dirty="0">
                <a:latin typeface="Albany" pitchFamily="18"/>
                <a:cs typeface="Tahoma" pitchFamily="2"/>
              </a:rPr>
              <a:t>The </a:t>
            </a:r>
            <a:r>
              <a:rPr lang="en-US" sz="1200" dirty="0" err="1">
                <a:latin typeface="Albany" pitchFamily="18"/>
                <a:cs typeface="Tahoma" pitchFamily="2"/>
              </a:rPr>
              <a:t>Autowire</a:t>
            </a:r>
            <a:r>
              <a:rPr lang="en-US" sz="1200" dirty="0">
                <a:latin typeface="Albany" pitchFamily="18"/>
                <a:cs typeface="Tahoma" pitchFamily="2"/>
              </a:rPr>
              <a:t> of the </a:t>
            </a:r>
            <a:r>
              <a:rPr lang="en-US" sz="1200" dirty="0" err="1">
                <a:latin typeface="Albany" pitchFamily="18"/>
                <a:cs typeface="Tahoma" pitchFamily="2"/>
              </a:rPr>
              <a:t>LoadBalancerClient</a:t>
            </a:r>
            <a:r>
              <a:rPr lang="en-US" sz="1200" dirty="0">
                <a:latin typeface="Albany" pitchFamily="18"/>
                <a:cs typeface="Tahoma" pitchFamily="2"/>
              </a:rPr>
              <a:t> gives us the Ribbon load balancer.  Now when we use it, notice that we need to supply a String to the choose method – This is the “Client ID” discussed earlier.  We are asking Ribbon to select a server for us to call.  Within this code we don't know or care how it makes this determination, we just expect it to return to us a good server to call.  From there, we just extract the URI and call.</a:t>
            </a:r>
          </a:p>
          <a:p>
            <a:pPr lvl="0"/>
            <a:r>
              <a:rPr lang="en-US" sz="1200" dirty="0">
                <a:latin typeface="Albany" pitchFamily="18"/>
                <a:cs typeface="Tahoma" pitchFamily="2"/>
              </a:rPr>
              <a:t>The thing I've found most confusing about this is that key “subject”.  The documentation calls it a client id, but it is really a server type.  The best way to think of this is that when all services register with eureka, they are all clients, and Eureka has given Ribbon a list of these client-ids.</a:t>
            </a:r>
          </a:p>
          <a:p>
            <a:pPr lvl="0"/>
            <a:endParaRPr lang="en-US" sz="1800" dirty="0">
              <a:latin typeface="Albany" pitchFamily="18"/>
              <a:cs typeface="Tahoma" pitchFamily="2"/>
            </a:endParaRP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18</a:t>
            </a:fld>
            <a:endParaRPr lang="en-IN"/>
          </a:p>
        </p:txBody>
      </p:sp>
    </p:spTree>
    <p:extLst>
      <p:ext uri="{BB962C8B-B14F-4D97-AF65-F5344CB8AC3E}">
        <p14:creationId xmlns:p14="http://schemas.microsoft.com/office/powerpoint/2010/main" val="4158217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Now the code you just saw is 100% legitimate, but not the most ideal because it couples our code to the Ribbon API.  As Spring developers, we don't like to be coupled to an API like that, so in the next sections we will introduce a declarative approach that will avoid this using Feign and </a:t>
            </a:r>
            <a:r>
              <a:rPr lang="en-US" sz="1200" dirty="0" err="1">
                <a:latin typeface="Albany" pitchFamily="18"/>
                <a:cs typeface="Tahoma" pitchFamily="2"/>
              </a:rPr>
              <a:t>Hystrix</a:t>
            </a:r>
            <a:r>
              <a:rPr lang="en-US" sz="1200" dirty="0">
                <a:latin typeface="Albany" pitchFamily="18"/>
                <a:cs typeface="Tahoma" pitchFamily="2"/>
              </a:rPr>
              <a:t>.  Right now, let me show you something based on Spring's </a:t>
            </a:r>
            <a:r>
              <a:rPr lang="en-US" sz="1200" dirty="0" err="1">
                <a:latin typeface="Albany" pitchFamily="18"/>
                <a:cs typeface="Tahoma" pitchFamily="2"/>
              </a:rPr>
              <a:t>RestTemplate</a:t>
            </a:r>
            <a:r>
              <a:rPr lang="en-US" sz="1200" dirty="0">
                <a:latin typeface="Albany" pitchFamily="18"/>
                <a:cs typeface="Tahoma" pitchFamily="2"/>
              </a:rPr>
              <a:t>.</a:t>
            </a:r>
          </a:p>
          <a:p>
            <a:pPr lvl="0"/>
            <a:r>
              <a:rPr lang="en-US" sz="1200" dirty="0">
                <a:latin typeface="Albany" pitchFamily="18"/>
                <a:cs typeface="Tahoma" pitchFamily="2"/>
              </a:rPr>
              <a:t> </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19</a:t>
            </a:fld>
            <a:endParaRPr lang="en-IN"/>
          </a:p>
        </p:txBody>
      </p:sp>
    </p:spTree>
    <p:extLst>
      <p:ext uri="{BB962C8B-B14F-4D97-AF65-F5344CB8AC3E}">
        <p14:creationId xmlns:p14="http://schemas.microsoft.com/office/powerpoint/2010/main" val="3159391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One great feature  provided to us by Spring Cloud is the ability to create a </a:t>
            </a:r>
            <a:r>
              <a:rPr lang="en-US" sz="1200" dirty="0" err="1">
                <a:latin typeface="Albany" pitchFamily="18"/>
                <a:cs typeface="Tahoma" pitchFamily="2"/>
              </a:rPr>
              <a:t>RestTemplate</a:t>
            </a:r>
            <a:r>
              <a:rPr lang="en-US" sz="1200" dirty="0">
                <a:latin typeface="Albany" pitchFamily="18"/>
                <a:cs typeface="Tahoma" pitchFamily="2"/>
              </a:rPr>
              <a:t> that automatically load-balanced by Ribbon.</a:t>
            </a:r>
          </a:p>
          <a:p>
            <a:pPr lvl="0"/>
            <a:endParaRPr lang="en-US" sz="1200" dirty="0">
              <a:latin typeface="Albany" pitchFamily="18"/>
              <a:cs typeface="Tahoma" pitchFamily="2"/>
            </a:endParaRPr>
          </a:p>
          <a:p>
            <a:pPr lvl="0"/>
            <a:r>
              <a:rPr lang="en-US" sz="1200" dirty="0">
                <a:latin typeface="Albany" pitchFamily="18"/>
                <a:cs typeface="Tahoma" pitchFamily="2"/>
              </a:rPr>
              <a:t>Look at this bean definition – it can be located in any @Configuration class.  It is defining a </a:t>
            </a:r>
            <a:r>
              <a:rPr lang="en-US" sz="1200" dirty="0" err="1">
                <a:latin typeface="Albany" pitchFamily="18"/>
                <a:cs typeface="Tahoma" pitchFamily="2"/>
              </a:rPr>
              <a:t>RestTemplate</a:t>
            </a:r>
            <a:r>
              <a:rPr lang="en-US" sz="1200" dirty="0">
                <a:latin typeface="Albany" pitchFamily="18"/>
                <a:cs typeface="Tahoma" pitchFamily="2"/>
              </a:rPr>
              <a:t> bean, but notice the @</a:t>
            </a:r>
            <a:r>
              <a:rPr lang="en-US" sz="1200" dirty="0" err="1">
                <a:latin typeface="Albany" pitchFamily="18"/>
                <a:cs typeface="Tahoma" pitchFamily="2"/>
              </a:rPr>
              <a:t>LoadBalanced</a:t>
            </a:r>
            <a:r>
              <a:rPr lang="en-US" sz="1200" dirty="0">
                <a:latin typeface="Albany" pitchFamily="18"/>
                <a:cs typeface="Tahoma" pitchFamily="2"/>
              </a:rPr>
              <a:t> annotation.  This is telling Spring Cloud to configure this template to work with Ribbon to convert the given service name in the URI into a physical address to call.</a:t>
            </a:r>
          </a:p>
          <a:p>
            <a:pPr lvl="0"/>
            <a:endParaRPr lang="en-US" sz="1200" dirty="0">
              <a:latin typeface="Albany" pitchFamily="18"/>
              <a:cs typeface="Tahoma" pitchFamily="2"/>
            </a:endParaRPr>
          </a:p>
          <a:p>
            <a:pPr lvl="0"/>
            <a:r>
              <a:rPr lang="en-US" sz="1200" dirty="0">
                <a:latin typeface="Albany" pitchFamily="18"/>
                <a:cs typeface="Tahoma" pitchFamily="2"/>
              </a:rPr>
              <a:t>On the @</a:t>
            </a:r>
            <a:r>
              <a:rPr lang="en-US" sz="1200" dirty="0" err="1">
                <a:latin typeface="Albany" pitchFamily="18"/>
                <a:cs typeface="Tahoma" pitchFamily="2"/>
              </a:rPr>
              <a:t>Autowired</a:t>
            </a:r>
            <a:r>
              <a:rPr lang="en-US" sz="1200" dirty="0">
                <a:latin typeface="Albany" pitchFamily="18"/>
                <a:cs typeface="Tahoma" pitchFamily="2"/>
              </a:rPr>
              <a:t> - If you only have one </a:t>
            </a:r>
            <a:r>
              <a:rPr lang="en-US" sz="1200" dirty="0" err="1">
                <a:latin typeface="Albany" pitchFamily="18"/>
                <a:cs typeface="Tahoma" pitchFamily="2"/>
              </a:rPr>
              <a:t>RestTemplate</a:t>
            </a:r>
            <a:r>
              <a:rPr lang="en-US" sz="1200" dirty="0">
                <a:latin typeface="Albany" pitchFamily="18"/>
                <a:cs typeface="Tahoma" pitchFamily="2"/>
              </a:rPr>
              <a:t> in your application context  you can simply inject it with @</a:t>
            </a:r>
            <a:r>
              <a:rPr lang="en-US" sz="1200" dirty="0" err="1">
                <a:latin typeface="Albany" pitchFamily="18"/>
                <a:cs typeface="Tahoma" pitchFamily="2"/>
              </a:rPr>
              <a:t>Autowired</a:t>
            </a:r>
            <a:r>
              <a:rPr lang="en-US" sz="1200" dirty="0">
                <a:latin typeface="Albany" pitchFamily="18"/>
                <a:cs typeface="Tahoma" pitchFamily="2"/>
              </a:rPr>
              <a:t>.  If you have defined other  </a:t>
            </a:r>
            <a:r>
              <a:rPr lang="en-US" sz="1200" dirty="0" err="1">
                <a:latin typeface="Albany" pitchFamily="18"/>
                <a:cs typeface="Tahoma" pitchFamily="2"/>
              </a:rPr>
              <a:t>RestTemplates</a:t>
            </a:r>
            <a:r>
              <a:rPr lang="en-US" sz="1200" dirty="0">
                <a:latin typeface="Albany" pitchFamily="18"/>
                <a:cs typeface="Tahoma" pitchFamily="2"/>
              </a:rPr>
              <a:t>, then you will want to qualify this one with the @</a:t>
            </a:r>
            <a:r>
              <a:rPr lang="en-US" sz="1200" dirty="0" err="1">
                <a:latin typeface="Albany" pitchFamily="18"/>
                <a:cs typeface="Tahoma" pitchFamily="2"/>
              </a:rPr>
              <a:t>LoadBalanced</a:t>
            </a:r>
            <a:r>
              <a:rPr lang="en-US" sz="1200" dirty="0">
                <a:latin typeface="Albany" pitchFamily="18"/>
                <a:cs typeface="Tahoma" pitchFamily="2"/>
              </a:rPr>
              <a:t> qualifier.  @</a:t>
            </a:r>
            <a:r>
              <a:rPr lang="en-US" sz="1200" dirty="0" err="1">
                <a:latin typeface="Albany" pitchFamily="18"/>
                <a:cs typeface="Tahoma" pitchFamily="2"/>
              </a:rPr>
              <a:t>LoadBalanced</a:t>
            </a:r>
            <a:r>
              <a:rPr lang="en-US" sz="1200" dirty="0">
                <a:latin typeface="Albany" pitchFamily="18"/>
                <a:cs typeface="Tahoma" pitchFamily="2"/>
              </a:rPr>
              <a:t> here  is just a qualifier to distinguish the Load-balanced  from any others you may have.</a:t>
            </a:r>
          </a:p>
          <a:p>
            <a:pPr lvl="0"/>
            <a:endParaRPr lang="en-US" sz="1200" dirty="0">
              <a:latin typeface="Albany" pitchFamily="18"/>
              <a:cs typeface="Tahoma" pitchFamily="2"/>
            </a:endParaRPr>
          </a:p>
          <a:p>
            <a:pPr lvl="0"/>
            <a:r>
              <a:rPr lang="en-US" sz="1200" dirty="0">
                <a:latin typeface="Albany" pitchFamily="18"/>
                <a:cs typeface="Tahoma" pitchFamily="2"/>
              </a:rPr>
              <a:t>The URI syntax provided to the </a:t>
            </a:r>
            <a:r>
              <a:rPr lang="en-US" sz="1200" dirty="0" err="1">
                <a:latin typeface="Albany" pitchFamily="18"/>
                <a:cs typeface="Tahoma" pitchFamily="2"/>
              </a:rPr>
              <a:t>RestTemplate</a:t>
            </a:r>
            <a:r>
              <a:rPr lang="en-US" sz="1200" dirty="0">
                <a:latin typeface="Albany" pitchFamily="18"/>
                <a:cs typeface="Tahoma" pitchFamily="2"/>
              </a:rPr>
              <a:t> is a bit odd, you have to supply “http://”, then the name of the service.  The specially configured template will resolve this with ribbon to determine exactly which service instance to call.</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20</a:t>
            </a:fld>
            <a:endParaRPr lang="en-IN"/>
          </a:p>
        </p:txBody>
      </p:sp>
    </p:spTree>
    <p:extLst>
      <p:ext uri="{BB962C8B-B14F-4D97-AF65-F5344CB8AC3E}">
        <p14:creationId xmlns:p14="http://schemas.microsoft.com/office/powerpoint/2010/main" val="1126143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Now before we get into the lab I just want to satisfy some </a:t>
            </a:r>
            <a:r>
              <a:rPr lang="en-US" sz="1200" dirty="0" err="1">
                <a:latin typeface="Albany" pitchFamily="18"/>
                <a:cs typeface="Tahoma" pitchFamily="2"/>
              </a:rPr>
              <a:t>curiousity</a:t>
            </a:r>
            <a:r>
              <a:rPr lang="en-US" sz="1200" dirty="0">
                <a:latin typeface="Albany" pitchFamily="18"/>
                <a:cs typeface="Tahoma" pitchFamily="2"/>
              </a:rPr>
              <a:t> you may have about customization.  </a:t>
            </a:r>
          </a:p>
          <a:p>
            <a:pPr lvl="0"/>
            <a:r>
              <a:rPr lang="en-US" sz="1200" dirty="0">
                <a:latin typeface="Albany" pitchFamily="18"/>
                <a:cs typeface="Tahoma" pitchFamily="2"/>
              </a:rPr>
              <a:t>All of the defaults I mentioned previously can be overridden.  Basically, you define a bean of the same type and Spring Cloud will defer to your bean instead.</a:t>
            </a:r>
          </a:p>
          <a:p>
            <a:pPr lvl="0"/>
            <a:r>
              <a:rPr lang="en-US" sz="1200" dirty="0">
                <a:latin typeface="Albany" pitchFamily="18"/>
                <a:cs typeface="Tahoma" pitchFamily="2"/>
              </a:rPr>
              <a:t>BUT, there is a trick to this.  Recall that each client (or server!) gets its own set of </a:t>
            </a:r>
            <a:r>
              <a:rPr lang="en-US" sz="1200" dirty="0" err="1">
                <a:latin typeface="Albany" pitchFamily="18"/>
                <a:cs typeface="Tahoma" pitchFamily="2"/>
              </a:rPr>
              <a:t>LoadBalancers</a:t>
            </a:r>
            <a:r>
              <a:rPr lang="en-US" sz="1200" dirty="0">
                <a:latin typeface="Albany" pitchFamily="18"/>
                <a:cs typeface="Tahoma" pitchFamily="2"/>
              </a:rPr>
              <a:t>, Rules, </a:t>
            </a:r>
            <a:r>
              <a:rPr lang="en-US" sz="1200" dirty="0" err="1">
                <a:latin typeface="Albany" pitchFamily="18"/>
                <a:cs typeface="Tahoma" pitchFamily="2"/>
              </a:rPr>
              <a:t>ServerLists</a:t>
            </a:r>
            <a:r>
              <a:rPr lang="en-US" sz="1200" dirty="0">
                <a:latin typeface="Albany" pitchFamily="18"/>
                <a:cs typeface="Tahoma" pitchFamily="2"/>
              </a:rPr>
              <a:t>, etc.  You may want to customize these different 'breeds' of servers differently.  So what you do is create a Configuration class specific to each one.  Then separately, you use the @</a:t>
            </a:r>
            <a:r>
              <a:rPr lang="en-US" sz="1200" dirty="0" err="1">
                <a:latin typeface="Albany" pitchFamily="18"/>
                <a:cs typeface="Tahoma" pitchFamily="2"/>
              </a:rPr>
              <a:t>RibbonClient</a:t>
            </a:r>
            <a:r>
              <a:rPr lang="en-US" sz="1200" dirty="0">
                <a:latin typeface="Albany" pitchFamily="18"/>
                <a:cs typeface="Tahoma" pitchFamily="2"/>
              </a:rPr>
              <a:t> in your main config to point to each one you've customized.  All Ribbon Clients will use the defaults except the specific clients you've specified.  NOW the real trick bit is that you DO NOT want to component scan this class – if you do it will be picked up by ALL the different clients, which might not be what you want.  Again, a little confusing, so you may want to review the reference docs on this point.</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21</a:t>
            </a:fld>
            <a:endParaRPr lang="en-IN"/>
          </a:p>
        </p:txBody>
      </p:sp>
    </p:spTree>
    <p:extLst>
      <p:ext uri="{BB962C8B-B14F-4D97-AF65-F5344CB8AC3E}">
        <p14:creationId xmlns:p14="http://schemas.microsoft.com/office/powerpoint/2010/main" val="1910792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Now when it comes to all of the different options for </a:t>
            </a:r>
            <a:r>
              <a:rPr lang="en-US" sz="1200" dirty="0" err="1">
                <a:latin typeface="Albany" pitchFamily="18"/>
                <a:cs typeface="Tahoma" pitchFamily="2"/>
              </a:rPr>
              <a:t>servr</a:t>
            </a:r>
            <a:r>
              <a:rPr lang="en-US" sz="1200" dirty="0">
                <a:latin typeface="Albany" pitchFamily="18"/>
                <a:cs typeface="Tahoma" pitchFamily="2"/>
              </a:rPr>
              <a:t> lists, load balancers, rules, pings, etc., it would take too long to explore them all, so I'll refer you to the </a:t>
            </a:r>
            <a:r>
              <a:rPr lang="en-US" sz="1200" dirty="0" err="1">
                <a:latin typeface="Albany" pitchFamily="18"/>
                <a:cs typeface="Tahoma" pitchFamily="2"/>
              </a:rPr>
              <a:t>JavaDocs</a:t>
            </a:r>
            <a:r>
              <a:rPr lang="en-US" sz="1200" dirty="0">
                <a:latin typeface="Albany" pitchFamily="18"/>
                <a:cs typeface="Tahoma" pitchFamily="2"/>
              </a:rPr>
              <a:t> or the GitHub code itself at the Ribbon project.  There you can learn about the different options that you have.  Suffice it to say that the defaults selected by Spring Cloud will get you up and running quickly and will probably work just fine in the majority of cases.</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22</a:t>
            </a:fld>
            <a:endParaRPr lang="en-IN"/>
          </a:p>
        </p:txBody>
      </p:sp>
    </p:spTree>
    <p:extLst>
      <p:ext uri="{BB962C8B-B14F-4D97-AF65-F5344CB8AC3E}">
        <p14:creationId xmlns:p14="http://schemas.microsoft.com/office/powerpoint/2010/main" val="1272279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r>
              <a:rPr lang="en-IN" sz="1200">
                <a:solidFill>
                  <a:srgbClr val="000000"/>
                </a:solidFill>
                <a:latin typeface="Calibri" pitchFamily="18"/>
                <a:ea typeface="ＭＳ Ｐゴシック" pitchFamily="2"/>
              </a:rPr>
              <a:t>.</a:t>
            </a:r>
            <a:endParaRPr lang="en-US" sz="1200">
              <a:solidFill>
                <a:srgbClr val="000000"/>
              </a:solidFill>
              <a:latin typeface="Calibri" pitchFamily="18"/>
              <a:ea typeface="ＭＳ Ｐゴシック" pitchFamily="2"/>
            </a:endParaRPr>
          </a:p>
        </p:txBody>
      </p:sp>
      <p:sp>
        <p:nvSpPr>
          <p:cNvPr id="4" name="Slide Number Placeholder 3"/>
          <p:cNvSpPr>
            <a:spLocks noGrp="1"/>
          </p:cNvSpPr>
          <p:nvPr>
            <p:ph type="sldNum" sz="quarter" idx="5"/>
          </p:nvPr>
        </p:nvSpPr>
        <p:spPr/>
        <p:txBody>
          <a:bodyPr/>
          <a:lstStyle/>
          <a:p>
            <a:fld id="{45D115F4-F816-44B8-AC89-3F5CD5FDEC8D}" type="slidenum">
              <a:rPr lang="en-IN" smtClean="0"/>
              <a:t>23</a:t>
            </a:fld>
            <a:endParaRPr lang="en-IN"/>
          </a:p>
        </p:txBody>
      </p:sp>
    </p:spTree>
    <p:extLst>
      <p:ext uri="{BB962C8B-B14F-4D97-AF65-F5344CB8AC3E}">
        <p14:creationId xmlns:p14="http://schemas.microsoft.com/office/powerpoint/2010/main" val="770629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Traditionally, a load balancer is a component that sits in front of an application – say a web server – and has the purpose of distributing load.  </a:t>
            </a:r>
          </a:p>
          <a:p>
            <a:pPr lvl="0"/>
            <a:r>
              <a:rPr lang="en-US" sz="1200" dirty="0">
                <a:latin typeface="Albany" pitchFamily="18"/>
                <a:cs typeface="Tahoma" pitchFamily="2"/>
              </a:rPr>
              <a:t>Let's say we have single application that is getting bogged down under consumer load.  We could put an http load balancer in front of it, and add two more servers (or dozens, or even hundreds).  The load balancer simply dispatches the incoming requests to one of the real servers, usually using some simply algorithm like round-robin – it doesn't do any actual processing.</a:t>
            </a:r>
          </a:p>
          <a:p>
            <a:pPr lvl="0"/>
            <a:r>
              <a:rPr lang="en-US" sz="1200" dirty="0">
                <a:latin typeface="Albany" pitchFamily="18"/>
                <a:cs typeface="Tahoma" pitchFamily="2"/>
              </a:rPr>
              <a:t>Load balancers have been with us for years and are not new.  They may be implemented via software, or often companies will purchase special hardware appliances to make the load balancer super-fast and reliable.</a:t>
            </a:r>
          </a:p>
          <a:p>
            <a:pPr lvl="0"/>
            <a:r>
              <a:rPr lang="en-US" sz="1200" dirty="0">
                <a:latin typeface="Albany" pitchFamily="18"/>
                <a:cs typeface="Tahoma" pitchFamily="2"/>
              </a:rPr>
              <a:t>What you see here is a traditional (server side) load balancer.</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8</a:t>
            </a:fld>
            <a:endParaRPr lang="en-IN"/>
          </a:p>
        </p:txBody>
      </p:sp>
    </p:spTree>
    <p:extLst>
      <p:ext uri="{BB962C8B-B14F-4D97-AF65-F5344CB8AC3E}">
        <p14:creationId xmlns:p14="http://schemas.microsoft.com/office/powerpoint/2010/main" val="464296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Now you may be wondering why this is necessary since we have server side load balancers, and they work great.  And truthfully depending on your application's needs you may not need client-side load balancing.  But this capability does allow you to enjoy a level of resilience and </a:t>
            </a:r>
            <a:r>
              <a:rPr lang="en-US" sz="1200" dirty="0" err="1">
                <a:latin typeface="Albany" pitchFamily="18"/>
                <a:cs typeface="Tahoma" pitchFamily="2"/>
              </a:rPr>
              <a:t>adaptablity</a:t>
            </a:r>
            <a:r>
              <a:rPr lang="en-US" sz="1200" dirty="0">
                <a:latin typeface="Albany" pitchFamily="18"/>
                <a:cs typeface="Tahoma" pitchFamily="2"/>
              </a:rPr>
              <a:t> that is often needed in a microservice architecture.</a:t>
            </a:r>
          </a:p>
          <a:p>
            <a:pPr lvl="0"/>
            <a:r>
              <a:rPr lang="en-US" sz="1200" dirty="0">
                <a:latin typeface="Albany" pitchFamily="18"/>
                <a:cs typeface="Tahoma" pitchFamily="2"/>
              </a:rPr>
              <a:t>Simply put, not all servers are the same.  I can have servers that crash unexpectedly – has this ever happened to you?  I could have the load balancer itself become unavailable.  I could have some servers unexpectedly slow down, making alternates more appealing.  </a:t>
            </a:r>
          </a:p>
          <a:p>
            <a:pPr lvl="0"/>
            <a:r>
              <a:rPr lang="en-US" sz="1200" dirty="0">
                <a:latin typeface="Albany" pitchFamily="18"/>
                <a:cs typeface="Tahoma" pitchFamily="2"/>
              </a:rPr>
              <a:t>Look at this diagram.  Here I have an application running in a Region – I'm referring to AWS regions in this example.  I expect that the application can make a call to a server in the same region because it is fast, but what if it is somehow unavailable?  If my client side load balancer is aware of other regions, it can route the call to the other region – even though the call may be a bit slower, the application stays running.</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9</a:t>
            </a:fld>
            <a:endParaRPr lang="en-IN"/>
          </a:p>
        </p:txBody>
      </p:sp>
    </p:spTree>
    <p:extLst>
      <p:ext uri="{BB962C8B-B14F-4D97-AF65-F5344CB8AC3E}">
        <p14:creationId xmlns:p14="http://schemas.microsoft.com/office/powerpoint/2010/main" val="139891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So now that we understand what Client Side Load Balancing is for, let's explore Spring Cloud Netflix Ribbon</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10</a:t>
            </a:fld>
            <a:endParaRPr lang="en-IN"/>
          </a:p>
        </p:txBody>
      </p:sp>
    </p:spTree>
    <p:extLst>
      <p:ext uri="{BB962C8B-B14F-4D97-AF65-F5344CB8AC3E}">
        <p14:creationId xmlns:p14="http://schemas.microsoft.com/office/powerpoint/2010/main" val="449373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The Ribbon project is another part of the Netflix OSS family.  It is battle tested by Netflix and is being used extensively even as you watch this presentation.</a:t>
            </a:r>
          </a:p>
          <a:p>
            <a:pPr lvl="0"/>
            <a:r>
              <a:rPr lang="en-US" sz="1200" dirty="0">
                <a:latin typeface="Albany" pitchFamily="18"/>
                <a:cs typeface="Tahoma" pitchFamily="2"/>
              </a:rPr>
              <a:t>It is a client side load balancer, and it has automatic integration with the Eureka service discover system.</a:t>
            </a:r>
          </a:p>
          <a:p>
            <a:pPr lvl="0"/>
            <a:r>
              <a:rPr lang="en-US" sz="1200" dirty="0">
                <a:latin typeface="Albany" pitchFamily="18"/>
                <a:cs typeface="Tahoma" pitchFamily="2"/>
              </a:rPr>
              <a:t>It also has support for failure resiliency, which we will cover later when we get to </a:t>
            </a:r>
            <a:r>
              <a:rPr lang="en-US" sz="1200" dirty="0" err="1">
                <a:latin typeface="Albany" pitchFamily="18"/>
                <a:cs typeface="Tahoma" pitchFamily="2"/>
              </a:rPr>
              <a:t>Hystrix</a:t>
            </a:r>
            <a:r>
              <a:rPr lang="en-US" sz="1200" dirty="0">
                <a:latin typeface="Albany" pitchFamily="18"/>
                <a:cs typeface="Tahoma" pitchFamily="2"/>
              </a:rPr>
              <a:t>, and even caching and batching capability.  Caching is when you let the client avoid the remote call because it has saved the result of a similar recent call, and Batching is when several requests are grouped together into one call, which is generally more efficient.  I won't cover those here but you can certainly explore these capabilities on your own.</a:t>
            </a:r>
          </a:p>
          <a:p>
            <a:pPr lvl="0"/>
            <a:r>
              <a:rPr lang="en-US" sz="1200" dirty="0">
                <a:latin typeface="Albany" pitchFamily="18"/>
                <a:cs typeface="Tahoma" pitchFamily="2"/>
              </a:rPr>
              <a:t>One interesting thing about Ribbon is that it supports multiple protocols, not just HTTP.  In this course you'll only see HTTP but this is a nice capability to keep in mind.</a:t>
            </a:r>
          </a:p>
          <a:p>
            <a:pPr lvl="0"/>
            <a:r>
              <a:rPr lang="en-US" sz="1200" dirty="0">
                <a:latin typeface="Albany" pitchFamily="18"/>
                <a:cs typeface="Tahoma" pitchFamily="2"/>
              </a:rPr>
              <a:t> Now Ribbon is part of </a:t>
            </a:r>
            <a:r>
              <a:rPr lang="en-US" sz="1200" dirty="0" err="1">
                <a:latin typeface="Albany" pitchFamily="18"/>
                <a:cs typeface="Tahoma" pitchFamily="2"/>
              </a:rPr>
              <a:t>NetFilx</a:t>
            </a:r>
            <a:r>
              <a:rPr lang="en-US" sz="1200" dirty="0">
                <a:latin typeface="Albany" pitchFamily="18"/>
                <a:cs typeface="Tahoma" pitchFamily="2"/>
              </a:rPr>
              <a:t> OSS.  Spring Cloud merely provides an easy to use wrapper around Ribbon, so it is easy to use with a bare minimum of code and configuration.</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11</a:t>
            </a:fld>
            <a:endParaRPr lang="en-IN"/>
          </a:p>
        </p:txBody>
      </p:sp>
    </p:spTree>
    <p:extLst>
      <p:ext uri="{BB962C8B-B14F-4D97-AF65-F5344CB8AC3E}">
        <p14:creationId xmlns:p14="http://schemas.microsoft.com/office/powerpoint/2010/main" val="3346138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Before we jump into code examples we should take a moment to explore some key Ribbon Concepts, starting with the List of Servers.</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12</a:t>
            </a:fld>
            <a:endParaRPr lang="en-IN"/>
          </a:p>
        </p:txBody>
      </p:sp>
    </p:spTree>
    <p:extLst>
      <p:ext uri="{BB962C8B-B14F-4D97-AF65-F5344CB8AC3E}">
        <p14:creationId xmlns:p14="http://schemas.microsoft.com/office/powerpoint/2010/main" val="1264185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In Ribbon, and in regard to a specific kind of service being called, there is a list – or pool – of possible servers.</a:t>
            </a:r>
          </a:p>
          <a:p>
            <a:pPr lvl="0"/>
            <a:r>
              <a:rPr lang="en-US" sz="1200" dirty="0">
                <a:latin typeface="Albany" pitchFamily="18"/>
                <a:cs typeface="Tahoma" pitchFamily="2"/>
              </a:rPr>
              <a:t>This list can be obtained from a static source, like you see here at the bottom of the page, or – more likely for us – from a service discovery mechanism like Eureka.  Spring cloud will assume you are using Eureka when it is present in the </a:t>
            </a:r>
            <a:r>
              <a:rPr lang="en-US" sz="1200" dirty="0" err="1">
                <a:latin typeface="Albany" pitchFamily="18"/>
                <a:cs typeface="Tahoma" pitchFamily="2"/>
              </a:rPr>
              <a:t>classpath</a:t>
            </a:r>
            <a:r>
              <a:rPr lang="en-US" sz="1200" dirty="0">
                <a:latin typeface="Albany" pitchFamily="18"/>
                <a:cs typeface="Tahoma" pitchFamily="2"/>
              </a:rPr>
              <a:t>, otherwise it will be expecting something else.  </a:t>
            </a:r>
          </a:p>
          <a:p>
            <a:pPr lvl="0"/>
            <a:r>
              <a:rPr lang="en-US" sz="1200" dirty="0">
                <a:latin typeface="Albany" pitchFamily="18"/>
                <a:cs typeface="Tahoma" pitchFamily="2"/>
              </a:rPr>
              <a:t>If we have multiple kinds of services we intend to call, it is </a:t>
            </a:r>
            <a:r>
              <a:rPr lang="en-US" sz="1200" dirty="0" err="1">
                <a:latin typeface="Albany" pitchFamily="18"/>
                <a:cs typeface="Tahoma" pitchFamily="2"/>
              </a:rPr>
              <a:t>imporant</a:t>
            </a:r>
            <a:r>
              <a:rPr lang="en-US" sz="1200" dirty="0">
                <a:latin typeface="Albany" pitchFamily="18"/>
                <a:cs typeface="Tahoma" pitchFamily="2"/>
              </a:rPr>
              <a:t> to realize that there is a separate list of servers for each kind.  So if I </a:t>
            </a:r>
            <a:r>
              <a:rPr lang="en-US" sz="1200" dirty="0" err="1">
                <a:latin typeface="Albany" pitchFamily="18"/>
                <a:cs typeface="Tahoma" pitchFamily="2"/>
              </a:rPr>
              <a:t>wan't</a:t>
            </a:r>
            <a:r>
              <a:rPr lang="en-US" sz="1200" dirty="0">
                <a:latin typeface="Albany" pitchFamily="18"/>
                <a:cs typeface="Tahoma" pitchFamily="2"/>
              </a:rPr>
              <a:t> to call a joke-of-the-day service, there would be a list of servers for this.  If I want to call a word-of-the-day server, there would be a SEPARATE list of servers for this.  Confusingly, the servers that we are calling are identified by their “Client Ids”, which only makes sense when you consider that these apps reported themselves to Eureka as clients.</a:t>
            </a:r>
          </a:p>
          <a:p>
            <a:pPr lvl="0"/>
            <a:r>
              <a:rPr lang="en-US" sz="1200" dirty="0">
                <a:latin typeface="Albany" pitchFamily="18"/>
                <a:cs typeface="Tahoma" pitchFamily="2"/>
              </a:rPr>
              <a:t>In this example “stores” and “products” are client ids, even though each represents a list of servers we want to call.  And this is an example of 'static' lists.</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13</a:t>
            </a:fld>
            <a:endParaRPr lang="en-IN"/>
          </a:p>
        </p:txBody>
      </p:sp>
    </p:spTree>
    <p:extLst>
      <p:ext uri="{BB962C8B-B14F-4D97-AF65-F5344CB8AC3E}">
        <p14:creationId xmlns:p14="http://schemas.microsoft.com/office/powerpoint/2010/main" val="225594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Next, given a list of servers for a client, a filtered list attempts to select a favored subset of servers for use by the Load Balancer.</a:t>
            </a:r>
          </a:p>
          <a:p>
            <a:pPr lvl="0"/>
            <a:r>
              <a:rPr lang="en-US" sz="1200" dirty="0">
                <a:latin typeface="Albany" pitchFamily="18"/>
                <a:cs typeface="Tahoma" pitchFamily="2"/>
              </a:rPr>
              <a:t>In Ribbon, there are several strategies that can be used.  In Spring Cloud, the default strategy is to include only servers in the same zone.</a:t>
            </a:r>
          </a:p>
          <a:p>
            <a:pPr lvl="0"/>
            <a:r>
              <a:rPr lang="en-US" sz="1200" dirty="0">
                <a:latin typeface="Albany" pitchFamily="18"/>
                <a:cs typeface="Tahoma" pitchFamily="2"/>
              </a:rPr>
              <a:t>How a 'zone' is determined will be discussed later.</a:t>
            </a:r>
          </a:p>
          <a:p>
            <a:endParaRPr lang="en-IN" dirty="0"/>
          </a:p>
          <a:p>
            <a:pPr lvl="0"/>
            <a:r>
              <a:rPr lang="en-US" sz="1200" dirty="0">
                <a:latin typeface="Albany" pitchFamily="18"/>
                <a:cs typeface="Tahoma" pitchFamily="2"/>
              </a:rPr>
              <a:t>Next, Ping refers to the strategy that a Ribbon client will employ if / when it wants to perform a health check on the target server to see if it is up or down.</a:t>
            </a:r>
          </a:p>
          <a:p>
            <a:pPr lvl="0"/>
            <a:r>
              <a:rPr lang="en-US" sz="1200" dirty="0">
                <a:latin typeface="Albany" pitchFamily="18"/>
                <a:cs typeface="Tahoma" pitchFamily="2"/>
              </a:rPr>
              <a:t>There are several strategies to choose from in Ribbon.  Spring Cloud's default setup is to simply defer to Eureka to make the determination.  This is a good safe strategy, though it isn't foolproof.  If you've been experimenting with the last lab you've probably discovered some corner-cases where a 'client' goes down and Eureka has not discovered this yet.</a:t>
            </a:r>
          </a:p>
          <a:p>
            <a:pPr lvl="0"/>
            <a:r>
              <a:rPr lang="en-US" sz="1200" dirty="0">
                <a:latin typeface="Albany" pitchFamily="18"/>
                <a:cs typeface="Tahoma" pitchFamily="2"/>
              </a:rPr>
              <a:t>BTW – if you want to override ANY of these defaults, it is possible and easy, and we'll cover it in a bit.</a:t>
            </a: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14</a:t>
            </a:fld>
            <a:endParaRPr lang="en-IN"/>
          </a:p>
        </p:txBody>
      </p:sp>
    </p:spTree>
    <p:extLst>
      <p:ext uri="{BB962C8B-B14F-4D97-AF65-F5344CB8AC3E}">
        <p14:creationId xmlns:p14="http://schemas.microsoft.com/office/powerpoint/2010/main" val="3448230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Next we have the load balancer itself.  The load balancer chooses a server from the filtered list, usually by </a:t>
            </a:r>
            <a:r>
              <a:rPr lang="en-US" sz="1200" dirty="0" err="1">
                <a:latin typeface="Albany" pitchFamily="18"/>
                <a:cs typeface="Tahoma" pitchFamily="2"/>
              </a:rPr>
              <a:t>defering</a:t>
            </a:r>
            <a:r>
              <a:rPr lang="en-US" sz="1200" dirty="0">
                <a:latin typeface="Albany" pitchFamily="18"/>
                <a:cs typeface="Tahoma" pitchFamily="2"/>
              </a:rPr>
              <a:t> to a “Rule” component that makes the actual decision.</a:t>
            </a:r>
          </a:p>
          <a:p>
            <a:pPr lvl="0"/>
            <a:r>
              <a:rPr lang="en-US" sz="1200" dirty="0">
                <a:latin typeface="Albany" pitchFamily="18"/>
                <a:cs typeface="Tahoma" pitchFamily="2"/>
              </a:rPr>
              <a:t>In Spring Cloud, the Default Load Balancer is something called “</a:t>
            </a:r>
            <a:r>
              <a:rPr lang="en-US" sz="1200" dirty="0" err="1">
                <a:latin typeface="Albany" pitchFamily="18"/>
                <a:cs typeface="Tahoma" pitchFamily="2"/>
              </a:rPr>
              <a:t>ZoneAwareLoadBalancer</a:t>
            </a:r>
            <a:r>
              <a:rPr lang="en-US" sz="1200" dirty="0">
                <a:latin typeface="Albany" pitchFamily="18"/>
                <a:cs typeface="Tahoma" pitchFamily="2"/>
              </a:rPr>
              <a:t>”, which is again bringing up this concept of zone – which we will get to in a bit.</a:t>
            </a:r>
          </a:p>
          <a:p>
            <a:endParaRPr lang="en-IN" dirty="0"/>
          </a:p>
          <a:p>
            <a:pPr lvl="0"/>
            <a:r>
              <a:rPr lang="en-US" sz="1200" dirty="0">
                <a:latin typeface="Albany" pitchFamily="18"/>
                <a:cs typeface="Tahoma" pitchFamily="2"/>
              </a:rPr>
              <a:t>Lastly, the “Rule” is the single component responsible for making the server selection.</a:t>
            </a:r>
          </a:p>
          <a:p>
            <a:pPr lvl="0"/>
            <a:r>
              <a:rPr lang="en-US" sz="1200" dirty="0">
                <a:latin typeface="Albany" pitchFamily="18"/>
                <a:cs typeface="Tahoma" pitchFamily="2"/>
              </a:rPr>
              <a:t>There are several implementations available, Spring Cloud's default is something called </a:t>
            </a:r>
            <a:r>
              <a:rPr lang="en-US" sz="1200" dirty="0" err="1">
                <a:latin typeface="Albany" pitchFamily="18"/>
                <a:cs typeface="Tahoma" pitchFamily="2"/>
              </a:rPr>
              <a:t>ZoneAvoidanceRule</a:t>
            </a:r>
            <a:endParaRPr lang="en-US" sz="1200" dirty="0">
              <a:latin typeface="Albany" pitchFamily="18"/>
              <a:cs typeface="Tahoma" pitchFamily="2"/>
            </a:endParaRPr>
          </a:p>
          <a:p>
            <a:endParaRPr lang="en-IN" dirty="0"/>
          </a:p>
        </p:txBody>
      </p:sp>
      <p:sp>
        <p:nvSpPr>
          <p:cNvPr id="4" name="Slide Number Placeholder 3"/>
          <p:cNvSpPr>
            <a:spLocks noGrp="1"/>
          </p:cNvSpPr>
          <p:nvPr>
            <p:ph type="sldNum" sz="quarter" idx="5"/>
          </p:nvPr>
        </p:nvSpPr>
        <p:spPr/>
        <p:txBody>
          <a:bodyPr/>
          <a:lstStyle/>
          <a:p>
            <a:fld id="{45D115F4-F816-44B8-AC89-3F5CD5FDEC8D}" type="slidenum">
              <a:rPr lang="en-IN" smtClean="0"/>
              <a:t>15</a:t>
            </a:fld>
            <a:endParaRPr lang="en-IN"/>
          </a:p>
        </p:txBody>
      </p:sp>
    </p:spTree>
    <p:extLst>
      <p:ext uri="{BB962C8B-B14F-4D97-AF65-F5344CB8AC3E}">
        <p14:creationId xmlns:p14="http://schemas.microsoft.com/office/powerpoint/2010/main" val="1815676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3812282"/>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437730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54641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47668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392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210555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681357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7457813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667" b="0" i="0" smtClean="0">
                <a:solidFill>
                  <a:schemeClr val="tx1"/>
                </a:solidFill>
                <a:latin typeface="IBM Plex Sans" charset="0"/>
                <a:ea typeface="IBM Plex Sans" charset="0"/>
                <a:cs typeface="IBM Plex Sans" charset="0"/>
              </a:rPr>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9122241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498"/>
            <a:ext cx="5486400" cy="55245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154648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55810"/>
            <a:ext cx="5486400" cy="5524500"/>
          </a:xfrm>
        </p:spPr>
        <p:txBody>
          <a:bodyPr>
            <a:noAutofit/>
          </a:bodyPr>
          <a:lstStyle>
            <a:lvl1pPr>
              <a:spcBef>
                <a:spcPts val="5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06588"/>
            <a:ext cx="3048000" cy="3467100"/>
          </a:xfrm>
          <a:prstGeom prst="rect">
            <a:avLst/>
          </a:prstGeom>
          <a:solidFill>
            <a:schemeClr val="tx1"/>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06588"/>
            <a:ext cx="3048000" cy="3467100"/>
          </a:xfrm>
          <a:prstGeom prst="rect">
            <a:avLst/>
          </a:prstGeom>
          <a:solidFill>
            <a:schemeClr val="bg2"/>
          </a:solidFill>
          <a:ln>
            <a:noFill/>
          </a:ln>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4067"/>
            <a:ext cx="6096000" cy="3429000"/>
          </a:xfrm>
          <a:prstGeom prst="rect">
            <a:avLst/>
          </a:prstGeom>
          <a:solidFill>
            <a:schemeClr val="accent2"/>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0"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905902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0702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641812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667" b="0" i="0" smtClean="0">
                <a:solidFill>
                  <a:schemeClr val="bg2"/>
                </a:solidFill>
                <a:latin typeface="IBM Plex Sans" charset="0"/>
                <a:ea typeface="IBM Plex Sans" charset="0"/>
                <a:cs typeface="IBM Plex Sans" charset="0"/>
              </a:rPr>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31" name="Group 30"/>
          <p:cNvGrpSpPr/>
          <p:nvPr userDrawn="1"/>
        </p:nvGrpSpPr>
        <p:grpSpPr>
          <a:xfrm>
            <a:off x="762000" y="6583046"/>
            <a:ext cx="2261125" cy="183809"/>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708509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a:defRPr lang="en-US" sz="667"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190354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60485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72326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162000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lang="en-US" sz="1333"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6090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39518" y="0"/>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2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5" name="Title 7"/>
          <p:cNvSpPr>
            <a:spLocks noGrp="1"/>
          </p:cNvSpPr>
          <p:nvPr>
            <p:ph type="title"/>
          </p:nvPr>
        </p:nvSpPr>
        <p:spPr>
          <a:xfrm>
            <a:off x="381000" y="1714500"/>
            <a:ext cx="2476500" cy="3048000"/>
          </a:xfrm>
        </p:spPr>
        <p:txBody>
          <a:bodyPr tIns="228600"/>
          <a:lstStyle/>
          <a:p>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17226843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6096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44811" y="0"/>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8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811" y="0"/>
            <a:ext cx="3048000" cy="6858000"/>
          </a:xfrm>
          <a:prstGeom prst="rect">
            <a:avLst/>
          </a:prstGeom>
          <a:noFill/>
        </p:spPr>
        <p:txBody>
          <a:bodyPr lIns="228600" tIns="228600" rIns="0" bIns="0"/>
          <a:lstStyle>
            <a:lvl1pPr>
              <a:defRPr>
                <a:latin typeface="IBM Plex Sans" panose="020B0503050000000000" pitchFamily="34" charset="0"/>
              </a:defRPr>
            </a:lvl1pPr>
          </a:lstStyle>
          <a:p>
            <a:endParaRPr lang="en-US" sz="6000" b="1" dirty="0"/>
          </a:p>
          <a:p>
            <a:endParaRPr lang="en-US" dirty="0"/>
          </a:p>
        </p:txBody>
      </p:sp>
      <p:sp>
        <p:nvSpPr>
          <p:cNvPr id="11"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sz="1333">
                <a:solidFill>
                  <a:schemeClr val="accent1"/>
                </a:solidFill>
                <a:latin typeface="IBM Plex Sans" panose="020B0503050000000000" pitchFamily="34"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88064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938118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301340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4534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4925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722766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250048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4670127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493377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41163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7133669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41575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207051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109646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722046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89101128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203103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122911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0285735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480292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578818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6214764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269585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8823882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82269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66956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1832347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791662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1014553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717547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8040352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7948927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426184320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507630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98438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555185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39504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04897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4283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76517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6096000" y="0"/>
            <a:ext cx="6096000" cy="6858000"/>
          </a:xfrm>
          <a:prstGeom prst="rect">
            <a:avLst/>
          </a:prstGeom>
        </p:spPr>
      </p:pic>
    </p:spTree>
    <p:extLst>
      <p:ext uri="{BB962C8B-B14F-4D97-AF65-F5344CB8AC3E}">
        <p14:creationId xmlns:p14="http://schemas.microsoft.com/office/powerpoint/2010/main" val="3548260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6099463" y="0"/>
            <a:ext cx="6096000" cy="6858000"/>
          </a:xfrm>
          <a:prstGeom prst="rect">
            <a:avLst/>
          </a:prstGeom>
        </p:spPr>
      </p:pic>
    </p:spTree>
    <p:extLst>
      <p:ext uri="{BB962C8B-B14F-4D97-AF65-F5344CB8AC3E}">
        <p14:creationId xmlns:p14="http://schemas.microsoft.com/office/powerpoint/2010/main" val="117587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820425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6096000" y="0"/>
            <a:ext cx="6096000" cy="6858000"/>
          </a:xfrm>
          <a:prstGeom prst="rect">
            <a:avLst/>
          </a:prstGeom>
        </p:spPr>
      </p:pic>
    </p:spTree>
    <p:extLst>
      <p:ext uri="{BB962C8B-B14F-4D97-AF65-F5344CB8AC3E}">
        <p14:creationId xmlns:p14="http://schemas.microsoft.com/office/powerpoint/2010/main" val="316023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84599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22719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241875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4176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982548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8026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00668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93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6882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965243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9936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5519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6619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91734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6489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49697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375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927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799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905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972637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828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459487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282510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4786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46356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7611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1793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79202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7288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5880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8114" y="2516171"/>
            <a:ext cx="4238573" cy="2778158"/>
          </a:xfrm>
          <a:prstGeom prst="rect">
            <a:avLst/>
          </a:prstGeom>
        </p:spPr>
      </p:pic>
    </p:spTree>
    <p:extLst>
      <p:ext uri="{BB962C8B-B14F-4D97-AF65-F5344CB8AC3E}">
        <p14:creationId xmlns:p14="http://schemas.microsoft.com/office/powerpoint/2010/main" val="1211473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45576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263525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0733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96099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8903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4298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702184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3103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29159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6287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4242048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874802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520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62500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59727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58800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52869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36763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61086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7218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6343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633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32239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729688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14671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15810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770158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241299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26456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13574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33215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9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3423289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488127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5384668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9475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0719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8676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1429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923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047565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73426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00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1904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5169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4113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090032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54450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12683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69802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93031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618608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5351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96862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3.pn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2.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theme" Target="../theme/theme6.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05560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6194537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88968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541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2145217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21172608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3" Type="http://schemas.openxmlformats.org/officeDocument/2006/relationships/hyperlink" Target="http://netflix.github.io/ribbon/ribbon-core-javadoc/index.html?com/netflix/loadbalancer/package-summary.html" TargetMode="External"/><Relationship Id="rId2" Type="http://schemas.openxmlformats.org/officeDocument/2006/relationships/notesSlide" Target="../notesSlides/notesSlide16.xml"/><Relationship Id="rId1" Type="http://schemas.openxmlformats.org/officeDocument/2006/relationships/slideLayout" Target="../slideLayouts/slideLayout90.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1676400"/>
            <a:ext cx="12192000" cy="5181600"/>
          </a:xfrm>
        </p:spPr>
      </p:pic>
      <p:sp>
        <p:nvSpPr>
          <p:cNvPr id="3" name="Title 2"/>
          <p:cNvSpPr>
            <a:spLocks noGrp="1"/>
          </p:cNvSpPr>
          <p:nvPr>
            <p:ph type="title"/>
          </p:nvPr>
        </p:nvSpPr>
        <p:spPr>
          <a:xfrm>
            <a:off x="3429000" y="342900"/>
            <a:ext cx="8763000" cy="2819400"/>
          </a:xfrm>
        </p:spPr>
        <p:txBody>
          <a:bodyPr/>
          <a:lstStyle/>
          <a:p>
            <a:r>
              <a:rPr lang="en-US" dirty="0">
                <a:latin typeface="IBM Plex Sans" charset="0"/>
                <a:ea typeface="IBM Plex Sans" charset="0"/>
                <a:cs typeface="IBM Plex Sans" charset="0"/>
              </a:rPr>
              <a:t>Spring Cloud – Client Side Load Balancing With Ribbon</a:t>
            </a: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r>
              <a:rPr lang="en-US" sz="3333" b="0" dirty="0">
                <a:latin typeface="IBM Plex Sans" charset="0"/>
                <a:ea typeface="IBM Plex Sans" charset="0"/>
                <a:cs typeface="IBM Plex Sans" charset="0"/>
              </a:rPr>
              <a:t>Audience: Developer</a:t>
            </a:r>
          </a:p>
        </p:txBody>
      </p:sp>
      <p:cxnSp>
        <p:nvCxnSpPr>
          <p:cNvPr id="5" name="Straight Connector 4"/>
          <p:cNvCxnSpPr/>
          <p:nvPr/>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Spring Cloud Netflix Ribbon</a:t>
            </a:r>
          </a:p>
        </p:txBody>
      </p:sp>
    </p:spTree>
    <p:extLst>
      <p:ext uri="{BB962C8B-B14F-4D97-AF65-F5344CB8AC3E}">
        <p14:creationId xmlns:p14="http://schemas.microsoft.com/office/powerpoint/2010/main" val="1142206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Cloud Netflix Ribbon</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4493538"/>
          </a:xfrm>
          <a:prstGeom prst="rect">
            <a:avLst/>
          </a:prstGeom>
        </p:spPr>
        <p:txBody>
          <a:bodyPr wrap="square">
            <a:spAutoFit/>
          </a:bodyPr>
          <a:lstStyle/>
          <a:p>
            <a:pPr marL="285750" indent="-285750">
              <a:buFont typeface="Arial" panose="020B0604020202020204" pitchFamily="34" charset="0"/>
              <a:buChar char="•"/>
            </a:pPr>
            <a:r>
              <a:rPr lang="en-US" sz="2200" dirty="0">
                <a:latin typeface="IBM Plex Sans" panose="020B0503050203000203" pitchFamily="34" charset="0"/>
              </a:rPr>
              <a:t>Ribbon – Another part of the Netflix OSS family</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Client side load balancer</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Automatically integrates with service discovery (Eureka)</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Built in failure resiliency (</a:t>
            </a:r>
            <a:r>
              <a:rPr lang="en-US" sz="2200" dirty="0" err="1">
                <a:latin typeface="IBM Plex Sans" panose="020B0503050203000203" pitchFamily="34" charset="0"/>
              </a:rPr>
              <a:t>Hystrix</a:t>
            </a:r>
            <a:r>
              <a:rPr lang="en-US" sz="2200" dirty="0">
                <a:latin typeface="IBM Plex Sans" panose="020B0503050203000203" pitchFamily="34" charset="0"/>
              </a:rPr>
              <a:t>)</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Caching/Batching</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Multiple protocols (HTTP, TCP, UDP)</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Spring Cloud provides an easy API Wrapper for using Ribbon</a:t>
            </a:r>
          </a:p>
        </p:txBody>
      </p:sp>
    </p:spTree>
    <p:extLst>
      <p:ext uri="{BB962C8B-B14F-4D97-AF65-F5344CB8AC3E}">
        <p14:creationId xmlns:p14="http://schemas.microsoft.com/office/powerpoint/2010/main" val="41168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Key </a:t>
            </a:r>
            <a:r>
              <a:rPr lang="en-IN"/>
              <a:t>Ribbon Concepts</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2462213"/>
          </a:xfrm>
          <a:prstGeom prst="rect">
            <a:avLst/>
          </a:prstGeom>
        </p:spPr>
        <p:txBody>
          <a:bodyPr wrap="square">
            <a:spAutoFit/>
          </a:bodyPr>
          <a:lstStyle/>
          <a:p>
            <a:pPr marL="285750" indent="-285750">
              <a:buFont typeface="Arial" panose="020B0604020202020204" pitchFamily="34" charset="0"/>
              <a:buChar char="•"/>
            </a:pPr>
            <a:r>
              <a:rPr lang="en-US" sz="2200" dirty="0">
                <a:latin typeface="IBM Plex Sans" panose="020B0503050203000203" pitchFamily="34" charset="0"/>
              </a:rPr>
              <a:t>List of Servers</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Filtered List of Servers</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Load Balancer</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Ping</a:t>
            </a:r>
          </a:p>
        </p:txBody>
      </p:sp>
    </p:spTree>
    <p:extLst>
      <p:ext uri="{BB962C8B-B14F-4D97-AF65-F5344CB8AC3E}">
        <p14:creationId xmlns:p14="http://schemas.microsoft.com/office/powerpoint/2010/main" val="2360376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List of Servers</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1297194" cy="1446550"/>
          </a:xfrm>
          <a:prstGeom prst="rect">
            <a:avLst/>
          </a:prstGeom>
        </p:spPr>
        <p:txBody>
          <a:bodyPr wrap="square">
            <a:spAutoFit/>
          </a:bodyPr>
          <a:lstStyle/>
          <a:p>
            <a:pPr marL="285750" indent="-285750">
              <a:buFont typeface="Arial" panose="020B0604020202020204" pitchFamily="34" charset="0"/>
              <a:buChar char="•"/>
            </a:pPr>
            <a:r>
              <a:rPr lang="en-US" sz="2200" dirty="0">
                <a:latin typeface="IBM Plex Sans" panose="020B0503050203000203" pitchFamily="34" charset="0"/>
              </a:rPr>
              <a:t>Determines what the list of possible servers are (for a given service client-IDs)</a:t>
            </a:r>
          </a:p>
          <a:p>
            <a:pPr marL="285750" indent="-285750">
              <a:buFont typeface="Arial" panose="020B0604020202020204" pitchFamily="34" charset="0"/>
              <a:buChar char="•"/>
            </a:pPr>
            <a:r>
              <a:rPr lang="en-US" sz="2200" dirty="0">
                <a:latin typeface="IBM Plex Sans" panose="020B0503050203000203" pitchFamily="34" charset="0"/>
              </a:rPr>
              <a:t>Static – Populated via configuration</a:t>
            </a:r>
          </a:p>
          <a:p>
            <a:pPr marL="285750" indent="-285750">
              <a:buFont typeface="Arial" panose="020B0604020202020204" pitchFamily="34" charset="0"/>
              <a:buChar char="•"/>
            </a:pPr>
            <a:r>
              <a:rPr lang="en-US" sz="2200" dirty="0">
                <a:latin typeface="IBM Plex Sans" panose="020B0503050203000203" pitchFamily="34" charset="0"/>
              </a:rPr>
              <a:t>Dynamic – Populated via Service Discovery (Eureka)</a:t>
            </a:r>
          </a:p>
          <a:p>
            <a:pPr marL="285750" indent="-285750">
              <a:buFont typeface="Arial" panose="020B0604020202020204" pitchFamily="34" charset="0"/>
              <a:buChar char="•"/>
            </a:pPr>
            <a:r>
              <a:rPr lang="en-US" sz="2200" dirty="0">
                <a:latin typeface="IBM Plex Sans" panose="020B0503050203000203" pitchFamily="34" charset="0"/>
              </a:rPr>
              <a:t>Spring Cloud default – Use Eureka when present on the </a:t>
            </a:r>
            <a:r>
              <a:rPr lang="en-US" sz="2200" dirty="0" err="1">
                <a:latin typeface="IBM Plex Sans" panose="020B0503050203000203" pitchFamily="34" charset="0"/>
              </a:rPr>
              <a:t>classpath</a:t>
            </a:r>
            <a:endParaRPr lang="en-US" sz="2200" dirty="0">
              <a:latin typeface="IBM Plex Sans" panose="020B0503050203000203" pitchFamily="34" charset="0"/>
            </a:endParaRPr>
          </a:p>
        </p:txBody>
      </p:sp>
      <p:sp>
        <p:nvSpPr>
          <p:cNvPr id="13" name="TextBox 12">
            <a:extLst>
              <a:ext uri="{FF2B5EF4-FFF2-40B4-BE49-F238E27FC236}">
                <a16:creationId xmlns:a16="http://schemas.microsoft.com/office/drawing/2014/main" id="{E0271E41-DACF-4F93-834E-33C30C5943CB}"/>
              </a:ext>
            </a:extLst>
          </p:cNvPr>
          <p:cNvSpPr txBox="1"/>
          <p:nvPr/>
        </p:nvSpPr>
        <p:spPr>
          <a:xfrm>
            <a:off x="3094168" y="4008239"/>
            <a:ext cx="8058051" cy="1650682"/>
          </a:xfrm>
          <a:prstGeom prst="rect">
            <a:avLst/>
          </a:prstGeom>
          <a:solidFill>
            <a:srgbClr val="FFFFCC"/>
          </a:solidFill>
          <a:ln w="0">
            <a:solidFill>
              <a:srgbClr val="808080"/>
            </a:solidFill>
            <a:prstDash val="solid"/>
          </a:ln>
        </p:spPr>
        <p:txBody>
          <a:bodyPr vert="horz" wrap="none" lIns="81000" tIns="40500" rIns="81000" bIns="40500" anchorCtr="0" compatLnSpc="0">
            <a:spAutoFit/>
          </a:bodyPr>
          <a:lstStyle/>
          <a:p>
            <a:pPr defTabSz="822960" hangingPunct="0"/>
            <a:r>
              <a:rPr lang="en-US">
                <a:solidFill>
                  <a:prstClr val="black"/>
                </a:solidFill>
                <a:latin typeface="Courier New" pitchFamily="49"/>
                <a:ea typeface="Microsoft YaHei" pitchFamily="2"/>
                <a:cs typeface="Mangal" pitchFamily="2"/>
              </a:rPr>
              <a:t>stores:</a:t>
            </a:r>
          </a:p>
          <a:p>
            <a:pPr defTabSz="822960" hangingPunct="0"/>
            <a:r>
              <a:rPr lang="en-US">
                <a:solidFill>
                  <a:prstClr val="black"/>
                </a:solidFill>
                <a:latin typeface="Courier New" pitchFamily="49"/>
                <a:ea typeface="Microsoft YaHei" pitchFamily="2"/>
                <a:cs typeface="Mangal" pitchFamily="2"/>
              </a:rPr>
              <a:t>  ribbon:</a:t>
            </a:r>
          </a:p>
          <a:p>
            <a:pPr defTabSz="822960" hangingPunct="0"/>
            <a:r>
              <a:rPr lang="en-US">
                <a:solidFill>
                  <a:prstClr val="black"/>
                </a:solidFill>
                <a:latin typeface="Courier New" pitchFamily="49"/>
                <a:ea typeface="Microsoft YaHei" pitchFamily="2"/>
                <a:cs typeface="Mangal" pitchFamily="2"/>
              </a:rPr>
              <a:t>    listOfServers: store1.com,store2.com</a:t>
            </a:r>
          </a:p>
          <a:p>
            <a:pPr defTabSz="822960" hangingPunct="0"/>
            <a:r>
              <a:rPr lang="en-US">
                <a:solidFill>
                  <a:prstClr val="black"/>
                </a:solidFill>
                <a:latin typeface="Courier New" pitchFamily="49"/>
                <a:ea typeface="Microsoft YaHei" pitchFamily="2"/>
                <a:cs typeface="Mangal" pitchFamily="2"/>
              </a:rPr>
              <a:t>products:</a:t>
            </a:r>
          </a:p>
          <a:p>
            <a:pPr defTabSz="822960" hangingPunct="0"/>
            <a:r>
              <a:rPr lang="en-US">
                <a:solidFill>
                  <a:prstClr val="black"/>
                </a:solidFill>
                <a:latin typeface="Courier New" pitchFamily="49"/>
                <a:ea typeface="Microsoft YaHei" pitchFamily="2"/>
                <a:cs typeface="Mangal" pitchFamily="2"/>
              </a:rPr>
              <a:t>  ribbon:</a:t>
            </a:r>
          </a:p>
          <a:p>
            <a:pPr defTabSz="822960" hangingPunct="0"/>
            <a:r>
              <a:rPr lang="en-US">
                <a:solidFill>
                  <a:prstClr val="black"/>
                </a:solidFill>
                <a:latin typeface="Courier New" pitchFamily="49"/>
                <a:ea typeface="Microsoft YaHei" pitchFamily="2"/>
                <a:cs typeface="Mangal" pitchFamily="2"/>
              </a:rPr>
              <a:t>    listOfServers: productServer1.com, productServer2.com</a:t>
            </a:r>
          </a:p>
        </p:txBody>
      </p:sp>
      <p:sp>
        <p:nvSpPr>
          <p:cNvPr id="14" name="TextBox 13">
            <a:extLst>
              <a:ext uri="{FF2B5EF4-FFF2-40B4-BE49-F238E27FC236}">
                <a16:creationId xmlns:a16="http://schemas.microsoft.com/office/drawing/2014/main" id="{6CA91462-3A17-4A88-99D1-7CED88E29F96}"/>
              </a:ext>
            </a:extLst>
          </p:cNvPr>
          <p:cNvSpPr txBox="1"/>
          <p:nvPr/>
        </p:nvSpPr>
        <p:spPr>
          <a:xfrm>
            <a:off x="9408929" y="3894839"/>
            <a:ext cx="1596538" cy="351865"/>
          </a:xfrm>
          <a:prstGeom prst="rect">
            <a:avLst/>
          </a:prstGeom>
          <a:solidFill>
            <a:srgbClr val="FFFFFF"/>
          </a:solidFill>
          <a:ln w="0">
            <a:solidFill>
              <a:srgbClr val="000000"/>
            </a:solidFill>
            <a:prstDash val="solid"/>
          </a:ln>
        </p:spPr>
        <p:txBody>
          <a:bodyPr vert="horz" wrap="none" lIns="81000" tIns="40500" rIns="81000" bIns="40500" anchorCtr="0" compatLnSpc="0">
            <a:spAutoFit/>
          </a:bodyPr>
          <a:lstStyle/>
          <a:p>
            <a:pPr defTabSz="822960" hangingPunct="0"/>
            <a:r>
              <a:rPr lang="en-US" sz="1620" dirty="0" err="1">
                <a:solidFill>
                  <a:prstClr val="black"/>
                </a:solidFill>
                <a:latin typeface="IBM Plex Sans" panose="020B0503050203000203" pitchFamily="34" charset="0"/>
                <a:ea typeface="Microsoft YaHei" pitchFamily="2"/>
                <a:cs typeface="Mangal" pitchFamily="2"/>
              </a:rPr>
              <a:t>application.yml</a:t>
            </a:r>
            <a:endParaRPr lang="en-US" sz="1620" dirty="0">
              <a:solidFill>
                <a:prstClr val="black"/>
              </a:solidFill>
              <a:latin typeface="IBM Plex Sans" panose="020B0503050203000203" pitchFamily="34" charset="0"/>
              <a:ea typeface="Microsoft YaHei" pitchFamily="2"/>
              <a:cs typeface="Mangal" pitchFamily="2"/>
            </a:endParaRPr>
          </a:p>
        </p:txBody>
      </p:sp>
      <p:sp>
        <p:nvSpPr>
          <p:cNvPr id="15" name="Straight Connector 14">
            <a:extLst>
              <a:ext uri="{FF2B5EF4-FFF2-40B4-BE49-F238E27FC236}">
                <a16:creationId xmlns:a16="http://schemas.microsoft.com/office/drawing/2014/main" id="{099E11C2-D25C-4F37-953B-1088BB603F8C}"/>
              </a:ext>
            </a:extLst>
          </p:cNvPr>
          <p:cNvSpPr/>
          <p:nvPr/>
        </p:nvSpPr>
        <p:spPr>
          <a:xfrm flipH="1">
            <a:off x="2825248" y="4272300"/>
            <a:ext cx="252721" cy="182735"/>
          </a:xfrm>
          <a:prstGeom prst="line">
            <a:avLst/>
          </a:prstGeom>
          <a:noFill/>
          <a:ln w="0">
            <a:solidFill>
              <a:srgbClr val="990000"/>
            </a:solidFill>
            <a:prstDash val="solid"/>
          </a:ln>
        </p:spPr>
        <p:txBody>
          <a:bodyPr vert="horz" wrap="none" lIns="81000" tIns="40500" rIns="81000" bIns="40500" anchor="ctr" anchorCtr="0" compatLnSpc="0"/>
          <a:lstStyle/>
          <a:p>
            <a:pPr defTabSz="822960" hangingPunct="0"/>
            <a:endParaRPr lang="en-US" sz="1620">
              <a:solidFill>
                <a:prstClr val="black"/>
              </a:solidFill>
              <a:ea typeface="Microsoft YaHei" pitchFamily="2"/>
              <a:cs typeface="Mangal" pitchFamily="2"/>
            </a:endParaRPr>
          </a:p>
        </p:txBody>
      </p:sp>
      <p:sp>
        <p:nvSpPr>
          <p:cNvPr id="16" name="Straight Connector 15">
            <a:extLst>
              <a:ext uri="{FF2B5EF4-FFF2-40B4-BE49-F238E27FC236}">
                <a16:creationId xmlns:a16="http://schemas.microsoft.com/office/drawing/2014/main" id="{FF8112B9-D289-43C1-AFB9-381F643B34BE}"/>
              </a:ext>
            </a:extLst>
          </p:cNvPr>
          <p:cNvSpPr/>
          <p:nvPr/>
        </p:nvSpPr>
        <p:spPr>
          <a:xfrm flipH="1" flipV="1">
            <a:off x="2825247" y="4887251"/>
            <a:ext cx="268920" cy="116641"/>
          </a:xfrm>
          <a:prstGeom prst="line">
            <a:avLst/>
          </a:prstGeom>
          <a:noFill/>
          <a:ln w="0">
            <a:solidFill>
              <a:srgbClr val="990000"/>
            </a:solidFill>
            <a:prstDash val="solid"/>
          </a:ln>
        </p:spPr>
        <p:txBody>
          <a:bodyPr vert="horz" wrap="none" lIns="81000" tIns="40500" rIns="81000" bIns="40500" anchor="ctr" anchorCtr="0" compatLnSpc="0"/>
          <a:lstStyle/>
          <a:p>
            <a:pPr defTabSz="822960" hangingPunct="0"/>
            <a:endParaRPr lang="en-US" sz="1620">
              <a:solidFill>
                <a:prstClr val="black"/>
              </a:solidFill>
              <a:ea typeface="Microsoft YaHei" pitchFamily="2"/>
              <a:cs typeface="Mangal" pitchFamily="2"/>
            </a:endParaRPr>
          </a:p>
        </p:txBody>
      </p:sp>
      <p:sp>
        <p:nvSpPr>
          <p:cNvPr id="17" name="TextBox 16">
            <a:extLst>
              <a:ext uri="{FF2B5EF4-FFF2-40B4-BE49-F238E27FC236}">
                <a16:creationId xmlns:a16="http://schemas.microsoft.com/office/drawing/2014/main" id="{230AC78C-DE7C-40E7-8670-8814BEB7FC46}"/>
              </a:ext>
            </a:extLst>
          </p:cNvPr>
          <p:cNvSpPr txBox="1"/>
          <p:nvPr/>
        </p:nvSpPr>
        <p:spPr>
          <a:xfrm>
            <a:off x="483376" y="4347467"/>
            <a:ext cx="2549363" cy="621939"/>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r>
              <a:rPr lang="en-US" sz="1620" dirty="0">
                <a:solidFill>
                  <a:srgbClr val="990000"/>
                </a:solidFill>
                <a:latin typeface="IBM Plex Sans" panose="020B0503050203000203" pitchFamily="34" charset="0"/>
                <a:ea typeface="Microsoft YaHei" pitchFamily="2"/>
                <a:cs typeface="Mangal" pitchFamily="2"/>
              </a:rPr>
              <a:t>“stores” and “products” -</a:t>
            </a:r>
          </a:p>
          <a:p>
            <a:pPr defTabSz="822960" hangingPunct="0"/>
            <a:r>
              <a:rPr lang="en-US" sz="1620" dirty="0">
                <a:solidFill>
                  <a:srgbClr val="990000"/>
                </a:solidFill>
                <a:latin typeface="IBM Plex Sans" panose="020B0503050203000203" pitchFamily="34" charset="0"/>
                <a:ea typeface="Microsoft YaHei" pitchFamily="2"/>
                <a:cs typeface="Mangal" pitchFamily="2"/>
              </a:rPr>
              <a:t>Examples of client-ids</a:t>
            </a:r>
          </a:p>
        </p:txBody>
      </p:sp>
      <p:sp>
        <p:nvSpPr>
          <p:cNvPr id="18" name="TextBox 17">
            <a:extLst>
              <a:ext uri="{FF2B5EF4-FFF2-40B4-BE49-F238E27FC236}">
                <a16:creationId xmlns:a16="http://schemas.microsoft.com/office/drawing/2014/main" id="{B692D9EA-046C-4A64-9DE6-8BE7956D753C}"/>
              </a:ext>
            </a:extLst>
          </p:cNvPr>
          <p:cNvSpPr txBox="1"/>
          <p:nvPr/>
        </p:nvSpPr>
        <p:spPr>
          <a:xfrm>
            <a:off x="4559296" y="3632074"/>
            <a:ext cx="3052001" cy="351865"/>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r>
              <a:rPr lang="en-US" sz="1620" dirty="0">
                <a:solidFill>
                  <a:srgbClr val="990000"/>
                </a:solidFill>
                <a:latin typeface="IBM Plex Sans" panose="020B0503050203000203" pitchFamily="34" charset="0"/>
                <a:ea typeface="Microsoft YaHei" pitchFamily="2"/>
                <a:cs typeface="Mangal" pitchFamily="2"/>
              </a:rPr>
              <a:t>Example of “Static” server lists</a:t>
            </a:r>
          </a:p>
        </p:txBody>
      </p:sp>
    </p:spTree>
    <p:extLst>
      <p:ext uri="{BB962C8B-B14F-4D97-AF65-F5344CB8AC3E}">
        <p14:creationId xmlns:p14="http://schemas.microsoft.com/office/powerpoint/2010/main" val="1576703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B21C4F3-339B-422B-BF92-C3F8BAA6C167}"/>
              </a:ext>
            </a:extLst>
          </p:cNvPr>
          <p:cNvSpPr>
            <a:spLocks noGrp="1"/>
          </p:cNvSpPr>
          <p:nvPr>
            <p:ph type="title"/>
          </p:nvPr>
        </p:nvSpPr>
        <p:spPr/>
        <p:txBody>
          <a:bodyPr/>
          <a:lstStyle/>
          <a:p>
            <a:r>
              <a:rPr lang="en-IN" dirty="0"/>
              <a:t>Filtered List of Servers</a:t>
            </a:r>
          </a:p>
        </p:txBody>
      </p:sp>
      <p:sp>
        <p:nvSpPr>
          <p:cNvPr id="11" name="Text Placeholder 10">
            <a:extLst>
              <a:ext uri="{FF2B5EF4-FFF2-40B4-BE49-F238E27FC236}">
                <a16:creationId xmlns:a16="http://schemas.microsoft.com/office/drawing/2014/main" id="{035405F0-36A1-4C6F-BD3D-CDD2C34CF35E}"/>
              </a:ext>
            </a:extLst>
          </p:cNvPr>
          <p:cNvSpPr>
            <a:spLocks noGrp="1"/>
          </p:cNvSpPr>
          <p:nvPr>
            <p:ph type="body" sz="quarter" idx="11"/>
          </p:nvPr>
        </p:nvSpPr>
        <p:spPr/>
        <p:txBody>
          <a:bodyPr/>
          <a:lstStyle/>
          <a:p>
            <a:r>
              <a:rPr lang="en-US" dirty="0"/>
              <a:t>Spring Cloud – Client Side Load Balancing With Ribbon</a:t>
            </a:r>
          </a:p>
        </p:txBody>
      </p:sp>
      <p:sp>
        <p:nvSpPr>
          <p:cNvPr id="10" name="Content Placeholder 9">
            <a:extLst>
              <a:ext uri="{FF2B5EF4-FFF2-40B4-BE49-F238E27FC236}">
                <a16:creationId xmlns:a16="http://schemas.microsoft.com/office/drawing/2014/main" id="{671FB325-8E95-4BF5-9736-D2AA81579697}"/>
              </a:ext>
            </a:extLst>
          </p:cNvPr>
          <p:cNvSpPr>
            <a:spLocks noGrp="1"/>
          </p:cNvSpPr>
          <p:nvPr>
            <p:ph idx="1"/>
          </p:nvPr>
        </p:nvSpPr>
        <p:spPr/>
        <p:txBody>
          <a:bodyPr/>
          <a:lstStyle/>
          <a:p>
            <a:pPr marL="285750" indent="-285750">
              <a:buFont typeface="Arial" panose="020B0604020202020204" pitchFamily="34" charset="0"/>
              <a:buChar char="•"/>
            </a:pPr>
            <a:r>
              <a:rPr lang="en-US" sz="2200" dirty="0">
                <a:latin typeface="IBM Plex Sans" panose="020B0503050203000203" pitchFamily="34" charset="0"/>
              </a:rPr>
              <a:t>Criteria by which you wish to limit the total list</a:t>
            </a:r>
          </a:p>
          <a:p>
            <a:pPr marL="285750" indent="-285750">
              <a:buFont typeface="Arial" panose="020B0604020202020204" pitchFamily="34" charset="0"/>
              <a:buChar char="•"/>
            </a:pPr>
            <a:r>
              <a:rPr lang="en-US" sz="2200" dirty="0">
                <a:latin typeface="IBM Plex Sans" panose="020B0503050203000203" pitchFamily="34" charset="0"/>
              </a:rPr>
              <a:t>Spring Cloud default – Filter servers in the same zone</a:t>
            </a:r>
          </a:p>
        </p:txBody>
      </p:sp>
      <p:sp>
        <p:nvSpPr>
          <p:cNvPr id="12" name="Content Placeholder 11">
            <a:extLst>
              <a:ext uri="{FF2B5EF4-FFF2-40B4-BE49-F238E27FC236}">
                <a16:creationId xmlns:a16="http://schemas.microsoft.com/office/drawing/2014/main" id="{0787F3CE-C759-4842-8A3E-8C20A2562214}"/>
              </a:ext>
            </a:extLst>
          </p:cNvPr>
          <p:cNvSpPr>
            <a:spLocks noGrp="1"/>
          </p:cNvSpPr>
          <p:nvPr>
            <p:ph idx="13"/>
          </p:nvPr>
        </p:nvSpPr>
        <p:spPr/>
        <p:txBody>
          <a:bodyPr/>
          <a:lstStyle/>
          <a:p>
            <a:pPr marL="342900" indent="-342900">
              <a:buFont typeface="Arial" panose="020B0604020202020204" pitchFamily="34" charset="0"/>
              <a:buChar char="•"/>
            </a:pPr>
            <a:r>
              <a:rPr lang="en-US" sz="2200" dirty="0">
                <a:latin typeface="IBM Plex Sans" panose="020B0503050203000203" pitchFamily="34" charset="0"/>
              </a:rPr>
              <a:t>Used to test if the server is up or down</a:t>
            </a:r>
          </a:p>
          <a:p>
            <a:pPr marL="342900" indent="-342900">
              <a:buFont typeface="Arial" panose="020B0604020202020204" pitchFamily="34" charset="0"/>
              <a:buChar char="•"/>
            </a:pPr>
            <a:r>
              <a:rPr lang="en-US" sz="2200" dirty="0">
                <a:latin typeface="IBM Plex Sans" panose="020B0503050203000203" pitchFamily="34" charset="0"/>
              </a:rPr>
              <a:t>Spring Cloud default – delegate to Eureka to determine if server is up or down</a:t>
            </a:r>
          </a:p>
          <a:p>
            <a:endParaRPr lang="en-IN" dirty="0"/>
          </a:p>
        </p:txBody>
      </p:sp>
      <p:sp>
        <p:nvSpPr>
          <p:cNvPr id="14" name="Title 8">
            <a:extLst>
              <a:ext uri="{FF2B5EF4-FFF2-40B4-BE49-F238E27FC236}">
                <a16:creationId xmlns:a16="http://schemas.microsoft.com/office/drawing/2014/main" id="{6117113A-4EED-4827-9D51-58E0C0BF3A08}"/>
              </a:ext>
            </a:extLst>
          </p:cNvPr>
          <p:cNvSpPr txBox="1">
            <a:spLocks/>
          </p:cNvSpPr>
          <p:nvPr/>
        </p:nvSpPr>
        <p:spPr>
          <a:xfrm>
            <a:off x="6324600" y="571500"/>
            <a:ext cx="5486400" cy="952500"/>
          </a:xfrm>
          <a:prstGeom prst="rect">
            <a:avLst/>
          </a:prstGeom>
        </p:spPr>
        <p:txBody>
          <a:bodyPr vert="horz" lIns="0" tIns="0" rIns="0" bIns="0" rtlCol="0" anchor="t">
            <a:noAutofit/>
          </a:bodyPr>
          <a:lst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a:lstStyle>
          <a:p>
            <a:r>
              <a:rPr lang="en-IN" dirty="0">
                <a:solidFill>
                  <a:schemeClr val="bg2"/>
                </a:solidFill>
              </a:rPr>
              <a:t>Ping</a:t>
            </a:r>
          </a:p>
        </p:txBody>
      </p:sp>
    </p:spTree>
    <p:extLst>
      <p:ext uri="{BB962C8B-B14F-4D97-AF65-F5344CB8AC3E}">
        <p14:creationId xmlns:p14="http://schemas.microsoft.com/office/powerpoint/2010/main" val="2167333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B21C4F3-339B-422B-BF92-C3F8BAA6C167}"/>
              </a:ext>
            </a:extLst>
          </p:cNvPr>
          <p:cNvSpPr>
            <a:spLocks noGrp="1"/>
          </p:cNvSpPr>
          <p:nvPr>
            <p:ph type="title"/>
          </p:nvPr>
        </p:nvSpPr>
        <p:spPr/>
        <p:txBody>
          <a:bodyPr/>
          <a:lstStyle/>
          <a:p>
            <a:r>
              <a:rPr lang="en-IN" dirty="0"/>
              <a:t>Load Balancer</a:t>
            </a:r>
          </a:p>
        </p:txBody>
      </p:sp>
      <p:sp>
        <p:nvSpPr>
          <p:cNvPr id="11" name="Text Placeholder 10">
            <a:extLst>
              <a:ext uri="{FF2B5EF4-FFF2-40B4-BE49-F238E27FC236}">
                <a16:creationId xmlns:a16="http://schemas.microsoft.com/office/drawing/2014/main" id="{035405F0-36A1-4C6F-BD3D-CDD2C34CF35E}"/>
              </a:ext>
            </a:extLst>
          </p:cNvPr>
          <p:cNvSpPr>
            <a:spLocks noGrp="1"/>
          </p:cNvSpPr>
          <p:nvPr>
            <p:ph type="body" sz="quarter" idx="11"/>
          </p:nvPr>
        </p:nvSpPr>
        <p:spPr/>
        <p:txBody>
          <a:bodyPr/>
          <a:lstStyle/>
          <a:p>
            <a:r>
              <a:rPr lang="en-US" dirty="0"/>
              <a:t>Spring Cloud – Client Side Load Balancing With Ribbon</a:t>
            </a:r>
          </a:p>
        </p:txBody>
      </p:sp>
      <p:sp>
        <p:nvSpPr>
          <p:cNvPr id="10" name="Content Placeholder 9">
            <a:extLst>
              <a:ext uri="{FF2B5EF4-FFF2-40B4-BE49-F238E27FC236}">
                <a16:creationId xmlns:a16="http://schemas.microsoft.com/office/drawing/2014/main" id="{671FB325-8E95-4BF5-9736-D2AA81579697}"/>
              </a:ext>
            </a:extLst>
          </p:cNvPr>
          <p:cNvSpPr>
            <a:spLocks noGrp="1"/>
          </p:cNvSpPr>
          <p:nvPr>
            <p:ph idx="1"/>
          </p:nvPr>
        </p:nvSpPr>
        <p:spPr/>
        <p:txBody>
          <a:bodyPr/>
          <a:lstStyle/>
          <a:p>
            <a:pPr marL="285750" indent="-285750">
              <a:buFont typeface="Arial" panose="020B0604020202020204" pitchFamily="34" charset="0"/>
              <a:buChar char="•"/>
            </a:pPr>
            <a:r>
              <a:rPr lang="en-US" sz="2200" dirty="0">
                <a:latin typeface="IBM Plex Sans" panose="020B0503050203000203" pitchFamily="34" charset="0"/>
              </a:rPr>
              <a:t>The Load Balancer is the actual component that routes the calls to the servers in the filtered list.</a:t>
            </a:r>
          </a:p>
          <a:p>
            <a:pPr marL="285750" indent="-285750">
              <a:buFont typeface="Arial" panose="020B0604020202020204" pitchFamily="34" charset="0"/>
              <a:buChar char="•"/>
            </a:pPr>
            <a:r>
              <a:rPr lang="en-US" sz="2200" dirty="0">
                <a:latin typeface="IBM Plex Sans" panose="020B0503050203000203" pitchFamily="34" charset="0"/>
              </a:rPr>
              <a:t>Several strategies are available, but they usually defer to a Rule component to make the actual decisions.</a:t>
            </a:r>
          </a:p>
          <a:p>
            <a:pPr marL="285750" indent="-285750">
              <a:buFont typeface="Arial" panose="020B0604020202020204" pitchFamily="34" charset="0"/>
              <a:buChar char="•"/>
            </a:pPr>
            <a:r>
              <a:rPr lang="en-US" sz="2200" dirty="0">
                <a:latin typeface="IBM Plex Sans" panose="020B0503050203000203" pitchFamily="34" charset="0"/>
              </a:rPr>
              <a:t>Spring Cloud's Default: </a:t>
            </a:r>
            <a:r>
              <a:rPr lang="en-US" sz="2200" dirty="0" err="1">
                <a:latin typeface="Courier New" panose="02070309020205020404" pitchFamily="49" charset="0"/>
                <a:cs typeface="Courier New" panose="02070309020205020404" pitchFamily="49" charset="0"/>
              </a:rPr>
              <a:t>ZoneAwareLoadBalancer</a:t>
            </a:r>
            <a:endParaRPr lang="en-US" sz="2200" dirty="0">
              <a:latin typeface="Courier New" panose="02070309020205020404" pitchFamily="49" charset="0"/>
              <a:cs typeface="Courier New" panose="02070309020205020404" pitchFamily="49" charset="0"/>
            </a:endParaRPr>
          </a:p>
        </p:txBody>
      </p:sp>
      <p:sp>
        <p:nvSpPr>
          <p:cNvPr id="12" name="Content Placeholder 11">
            <a:extLst>
              <a:ext uri="{FF2B5EF4-FFF2-40B4-BE49-F238E27FC236}">
                <a16:creationId xmlns:a16="http://schemas.microsoft.com/office/drawing/2014/main" id="{0787F3CE-C759-4842-8A3E-8C20A2562214}"/>
              </a:ext>
            </a:extLst>
          </p:cNvPr>
          <p:cNvSpPr>
            <a:spLocks noGrp="1"/>
          </p:cNvSpPr>
          <p:nvPr>
            <p:ph idx="13"/>
          </p:nvPr>
        </p:nvSpPr>
        <p:spPr/>
        <p:txBody>
          <a:bodyPr/>
          <a:lstStyle/>
          <a:p>
            <a:pPr marL="342900" indent="-342900">
              <a:buFont typeface="Arial" panose="020B0604020202020204" pitchFamily="34" charset="0"/>
              <a:buChar char="•"/>
            </a:pPr>
            <a:r>
              <a:rPr lang="en-US" sz="2200" dirty="0">
                <a:latin typeface="IBM Plex Sans" panose="020B0503050203000203" pitchFamily="34" charset="0"/>
              </a:rPr>
              <a:t>The Rule is the single module of intelligence that makes the decisions on whether to call or not.</a:t>
            </a:r>
          </a:p>
          <a:p>
            <a:pPr marL="342900" indent="-342900">
              <a:buFont typeface="Arial" panose="020B0604020202020204" pitchFamily="34" charset="0"/>
              <a:buChar char="•"/>
            </a:pPr>
            <a:r>
              <a:rPr lang="en-US" sz="2200" dirty="0">
                <a:latin typeface="IBM Plex Sans" panose="020B0503050203000203" pitchFamily="34" charset="0"/>
              </a:rPr>
              <a:t>Spring Cloud's Default: </a:t>
            </a:r>
            <a:r>
              <a:rPr lang="en-US" sz="2200" dirty="0" err="1">
                <a:latin typeface="Courier New" panose="02070309020205020404" pitchFamily="49" charset="0"/>
                <a:cs typeface="Courier New" panose="02070309020205020404" pitchFamily="49" charset="0"/>
              </a:rPr>
              <a:t>ZoneAvoidanceRule</a:t>
            </a:r>
            <a:endParaRPr lang="en-US" sz="2200" dirty="0">
              <a:latin typeface="Courier New" panose="02070309020205020404" pitchFamily="49" charset="0"/>
              <a:cs typeface="Courier New" panose="02070309020205020404" pitchFamily="49" charset="0"/>
            </a:endParaRPr>
          </a:p>
        </p:txBody>
      </p:sp>
      <p:sp>
        <p:nvSpPr>
          <p:cNvPr id="14" name="Title 8">
            <a:extLst>
              <a:ext uri="{FF2B5EF4-FFF2-40B4-BE49-F238E27FC236}">
                <a16:creationId xmlns:a16="http://schemas.microsoft.com/office/drawing/2014/main" id="{6117113A-4EED-4827-9D51-58E0C0BF3A08}"/>
              </a:ext>
            </a:extLst>
          </p:cNvPr>
          <p:cNvSpPr txBox="1">
            <a:spLocks/>
          </p:cNvSpPr>
          <p:nvPr/>
        </p:nvSpPr>
        <p:spPr>
          <a:xfrm>
            <a:off x="6324600" y="571500"/>
            <a:ext cx="5486400" cy="952500"/>
          </a:xfrm>
          <a:prstGeom prst="rect">
            <a:avLst/>
          </a:prstGeom>
        </p:spPr>
        <p:txBody>
          <a:bodyPr vert="horz" lIns="0" tIns="0" rIns="0" bIns="0" rtlCol="0" anchor="t">
            <a:noAutofit/>
          </a:bodyPr>
          <a:lst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a:lstStyle>
          <a:p>
            <a:r>
              <a:rPr lang="en-IN" dirty="0">
                <a:solidFill>
                  <a:schemeClr val="bg2"/>
                </a:solidFill>
              </a:rPr>
              <a:t>Rule</a:t>
            </a:r>
          </a:p>
        </p:txBody>
      </p:sp>
    </p:spTree>
    <p:extLst>
      <p:ext uri="{BB962C8B-B14F-4D97-AF65-F5344CB8AC3E}">
        <p14:creationId xmlns:p14="http://schemas.microsoft.com/office/powerpoint/2010/main" val="3330180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Using Ribbon with Spring Cloud – Part 1</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428823"/>
            <a:ext cx="11297194" cy="2308324"/>
          </a:xfrm>
          <a:prstGeom prst="rect">
            <a:avLst/>
          </a:prstGeom>
        </p:spPr>
        <p:txBody>
          <a:bodyPr wrap="square">
            <a:spAutoFit/>
          </a:bodyPr>
          <a:lstStyle/>
          <a:p>
            <a:r>
              <a:rPr lang="en-US" dirty="0">
                <a:latin typeface="IBM Plex Sans" panose="020B0503050203000203" pitchFamily="34" charset="0"/>
              </a:rPr>
              <a:t>Use the Spring Boot Starter parent as a Parent POM:</a:t>
            </a:r>
          </a:p>
          <a:p>
            <a:endParaRPr lang="en-US" dirty="0">
              <a:latin typeface="IBM Plex Sans" panose="020B0503050203000203" pitchFamily="34" charset="0"/>
            </a:endParaRPr>
          </a:p>
          <a:p>
            <a:endParaRPr lang="en-US" dirty="0">
              <a:latin typeface="IBM Plex Sans" panose="020B0503050203000203" pitchFamily="34" charset="0"/>
            </a:endParaRPr>
          </a:p>
          <a:p>
            <a:endParaRPr lang="en-US" dirty="0">
              <a:latin typeface="IBM Plex Sans" panose="020B0503050203000203" pitchFamily="34" charset="0"/>
            </a:endParaRPr>
          </a:p>
          <a:p>
            <a:endParaRPr lang="en-US" dirty="0">
              <a:latin typeface="IBM Plex Sans" panose="020B0503050203000203" pitchFamily="34" charset="0"/>
            </a:endParaRPr>
          </a:p>
          <a:p>
            <a:endParaRPr lang="en-US" dirty="0">
              <a:latin typeface="IBM Plex Sans" panose="020B0503050203000203" pitchFamily="34" charset="0"/>
            </a:endParaRPr>
          </a:p>
          <a:p>
            <a:endParaRPr lang="en-US" dirty="0">
              <a:latin typeface="IBM Plex Sans" panose="020B0503050203000203" pitchFamily="34" charset="0"/>
            </a:endParaRPr>
          </a:p>
          <a:p>
            <a:r>
              <a:rPr lang="en-US" dirty="0">
                <a:latin typeface="IBM Plex Sans" panose="020B0503050203000203" pitchFamily="34" charset="0"/>
              </a:rPr>
              <a:t>...And use a Dependency management section:</a:t>
            </a:r>
          </a:p>
        </p:txBody>
      </p:sp>
      <p:sp>
        <p:nvSpPr>
          <p:cNvPr id="12" name="TextBox 11">
            <a:extLst>
              <a:ext uri="{FF2B5EF4-FFF2-40B4-BE49-F238E27FC236}">
                <a16:creationId xmlns:a16="http://schemas.microsoft.com/office/drawing/2014/main" id="{D3CB6DB3-5B03-4440-9C4F-7950C2EF8F99}"/>
              </a:ext>
            </a:extLst>
          </p:cNvPr>
          <p:cNvSpPr txBox="1"/>
          <p:nvPr/>
        </p:nvSpPr>
        <p:spPr>
          <a:xfrm>
            <a:off x="513806" y="1776559"/>
            <a:ext cx="5122119" cy="1484194"/>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r>
              <a:rPr lang="en-US" sz="1600" dirty="0">
                <a:solidFill>
                  <a:srgbClr val="008080"/>
                </a:solidFill>
                <a:latin typeface="IBM Plex Sans" panose="020B0503050203000203" pitchFamily="34" charset="0"/>
                <a:ea typeface="Monaco" pitchFamily="49"/>
                <a:cs typeface="Monaco" pitchFamily="49"/>
              </a:rPr>
              <a:t>&lt;</a:t>
            </a:r>
            <a:r>
              <a:rPr lang="en-US" sz="1600" dirty="0">
                <a:solidFill>
                  <a:srgbClr val="3F7F7F"/>
                </a:solidFill>
                <a:latin typeface="IBM Plex Sans" panose="020B0503050203000203" pitchFamily="34" charset="0"/>
                <a:ea typeface="Monaco" pitchFamily="49"/>
                <a:cs typeface="Monaco" pitchFamily="49"/>
              </a:rPr>
              <a:t>parent</a:t>
            </a:r>
            <a:r>
              <a:rPr lang="en-US" sz="1600" dirty="0">
                <a:solidFill>
                  <a:srgbClr val="008080"/>
                </a:solidFill>
                <a:latin typeface="IBM Plex Sans" panose="020B0503050203000203" pitchFamily="34" charset="0"/>
                <a:ea typeface="Monaco" pitchFamily="49"/>
                <a:cs typeface="Monaco" pitchFamily="49"/>
              </a:rPr>
              <a:t>&gt;</a:t>
            </a:r>
          </a:p>
          <a:p>
            <a:pPr defTabSz="822960" hangingPunct="0"/>
            <a:r>
              <a:rPr lang="en-US" sz="1600" dirty="0">
                <a:solidFill>
                  <a:srgbClr val="000000"/>
                </a:solidFill>
                <a:latin typeface="IBM Plex Sans" panose="020B0503050203000203" pitchFamily="34" charset="0"/>
                <a:ea typeface="Monaco" pitchFamily="49"/>
                <a:cs typeface="Monaco" pitchFamily="49"/>
              </a:rPr>
              <a:t>    </a:t>
            </a:r>
            <a:r>
              <a:rPr lang="en-US" sz="1600" dirty="0">
                <a:solidFill>
                  <a:srgbClr val="008080"/>
                </a:solidFill>
                <a:latin typeface="IBM Plex Sans" panose="020B0503050203000203" pitchFamily="34" charset="0"/>
                <a:ea typeface="Monaco" pitchFamily="49"/>
                <a:cs typeface="Monaco" pitchFamily="49"/>
              </a:rPr>
              <a:t>&lt;</a:t>
            </a:r>
            <a:r>
              <a:rPr lang="en-US" sz="1600" dirty="0" err="1">
                <a:solidFill>
                  <a:srgbClr val="3F7F7F"/>
                </a:solidFill>
                <a:latin typeface="IBM Plex Sans" panose="020B0503050203000203" pitchFamily="34" charset="0"/>
                <a:ea typeface="Monaco" pitchFamily="49"/>
                <a:cs typeface="Monaco" pitchFamily="49"/>
              </a:rPr>
              <a:t>groupId</a:t>
            </a:r>
            <a:r>
              <a:rPr lang="en-US" sz="1600" dirty="0">
                <a:solidFill>
                  <a:srgbClr val="008080"/>
                </a:solidFill>
                <a:latin typeface="IBM Plex Sans" panose="020B0503050203000203" pitchFamily="34" charset="0"/>
                <a:ea typeface="Monaco" pitchFamily="49"/>
                <a:cs typeface="Monaco" pitchFamily="49"/>
              </a:rPr>
              <a:t>&gt;</a:t>
            </a:r>
            <a:r>
              <a:rPr lang="en-US" sz="1600" dirty="0" err="1">
                <a:solidFill>
                  <a:srgbClr val="000000"/>
                </a:solidFill>
                <a:latin typeface="IBM Plex Sans" panose="020B0503050203000203" pitchFamily="34" charset="0"/>
                <a:ea typeface="Monaco" pitchFamily="49"/>
                <a:cs typeface="Monaco" pitchFamily="49"/>
              </a:rPr>
              <a:t>org.springframework.</a:t>
            </a:r>
            <a:r>
              <a:rPr lang="en-US" sz="1600" b="1" dirty="0" err="1">
                <a:solidFill>
                  <a:srgbClr val="000000"/>
                </a:solidFill>
                <a:latin typeface="IBM Plex Sans" panose="020B0503050203000203" pitchFamily="34" charset="0"/>
                <a:ea typeface="Monaco" pitchFamily="49"/>
                <a:cs typeface="Monaco" pitchFamily="49"/>
              </a:rPr>
              <a:t>boot</a:t>
            </a:r>
            <a:r>
              <a:rPr lang="en-US" sz="1600" dirty="0">
                <a:solidFill>
                  <a:srgbClr val="008080"/>
                </a:solidFill>
                <a:latin typeface="IBM Plex Sans" panose="020B0503050203000203" pitchFamily="34" charset="0"/>
                <a:ea typeface="Monaco" pitchFamily="49"/>
                <a:cs typeface="Monaco" pitchFamily="49"/>
              </a:rPr>
              <a:t>&lt;/</a:t>
            </a:r>
            <a:r>
              <a:rPr lang="en-US" sz="1600" dirty="0" err="1">
                <a:solidFill>
                  <a:srgbClr val="3F7F7F"/>
                </a:solidFill>
                <a:latin typeface="IBM Plex Sans" panose="020B0503050203000203" pitchFamily="34" charset="0"/>
                <a:ea typeface="Monaco" pitchFamily="49"/>
                <a:cs typeface="Monaco" pitchFamily="49"/>
              </a:rPr>
              <a:t>groupId</a:t>
            </a:r>
            <a:r>
              <a:rPr lang="en-US" sz="1600" dirty="0">
                <a:solidFill>
                  <a:srgbClr val="008080"/>
                </a:solidFill>
                <a:latin typeface="IBM Plex Sans" panose="020B0503050203000203" pitchFamily="34" charset="0"/>
                <a:ea typeface="Monaco" pitchFamily="49"/>
                <a:cs typeface="Monaco" pitchFamily="49"/>
              </a:rPr>
              <a:t>&gt;</a:t>
            </a:r>
          </a:p>
          <a:p>
            <a:pPr defTabSz="822960" hangingPunct="0"/>
            <a:r>
              <a:rPr lang="en-US" sz="1600" dirty="0">
                <a:solidFill>
                  <a:srgbClr val="000000"/>
                </a:solidFill>
                <a:latin typeface="IBM Plex Sans" panose="020B0503050203000203" pitchFamily="34" charset="0"/>
                <a:ea typeface="Monaco" pitchFamily="49"/>
                <a:cs typeface="Monaco" pitchFamily="49"/>
              </a:rPr>
              <a:t>    </a:t>
            </a:r>
            <a:r>
              <a:rPr lang="en-US" sz="1600" dirty="0">
                <a:solidFill>
                  <a:srgbClr val="008080"/>
                </a:solidFill>
                <a:latin typeface="IBM Plex Sans" panose="020B0503050203000203" pitchFamily="34" charset="0"/>
                <a:ea typeface="Monaco" pitchFamily="49"/>
                <a:cs typeface="Monaco" pitchFamily="49"/>
              </a:rPr>
              <a:t>&lt;</a:t>
            </a:r>
            <a:r>
              <a:rPr lang="en-US" sz="1600" dirty="0" err="1">
                <a:solidFill>
                  <a:srgbClr val="3F7F7F"/>
                </a:solidFill>
                <a:latin typeface="IBM Plex Sans" panose="020B0503050203000203" pitchFamily="34" charset="0"/>
                <a:ea typeface="Monaco" pitchFamily="49"/>
                <a:cs typeface="Monaco" pitchFamily="49"/>
              </a:rPr>
              <a:t>artifactId</a:t>
            </a:r>
            <a:r>
              <a:rPr lang="en-US" sz="1600" dirty="0">
                <a:solidFill>
                  <a:srgbClr val="008080"/>
                </a:solidFill>
                <a:latin typeface="IBM Plex Sans" panose="020B0503050203000203" pitchFamily="34" charset="0"/>
                <a:ea typeface="Monaco" pitchFamily="49"/>
                <a:cs typeface="Monaco" pitchFamily="49"/>
              </a:rPr>
              <a:t>&gt;</a:t>
            </a:r>
            <a:r>
              <a:rPr lang="en-US" sz="1600" dirty="0">
                <a:solidFill>
                  <a:srgbClr val="000000"/>
                </a:solidFill>
                <a:latin typeface="IBM Plex Sans" panose="020B0503050203000203" pitchFamily="34" charset="0"/>
                <a:ea typeface="Monaco" pitchFamily="49"/>
                <a:cs typeface="Monaco" pitchFamily="49"/>
              </a:rPr>
              <a:t>spring-</a:t>
            </a:r>
            <a:r>
              <a:rPr lang="en-US" sz="1600" b="1" dirty="0">
                <a:solidFill>
                  <a:srgbClr val="000000"/>
                </a:solidFill>
                <a:latin typeface="IBM Plex Sans" panose="020B0503050203000203" pitchFamily="34" charset="0"/>
                <a:ea typeface="Monaco" pitchFamily="49"/>
                <a:cs typeface="Monaco" pitchFamily="49"/>
              </a:rPr>
              <a:t>boot</a:t>
            </a:r>
            <a:r>
              <a:rPr lang="en-US" sz="1600" dirty="0">
                <a:solidFill>
                  <a:srgbClr val="000000"/>
                </a:solidFill>
                <a:latin typeface="IBM Plex Sans" panose="020B0503050203000203" pitchFamily="34" charset="0"/>
                <a:ea typeface="Monaco" pitchFamily="49"/>
                <a:cs typeface="Monaco" pitchFamily="49"/>
              </a:rPr>
              <a:t>-starter-parent</a:t>
            </a:r>
            <a:r>
              <a:rPr lang="en-US" sz="1600" dirty="0">
                <a:solidFill>
                  <a:srgbClr val="008080"/>
                </a:solidFill>
                <a:latin typeface="IBM Plex Sans" panose="020B0503050203000203" pitchFamily="34" charset="0"/>
                <a:ea typeface="Monaco" pitchFamily="49"/>
                <a:cs typeface="Monaco" pitchFamily="49"/>
              </a:rPr>
              <a:t>&lt;/</a:t>
            </a:r>
            <a:r>
              <a:rPr lang="en-US" sz="1600" dirty="0" err="1">
                <a:solidFill>
                  <a:srgbClr val="3F7F7F"/>
                </a:solidFill>
                <a:latin typeface="IBM Plex Sans" panose="020B0503050203000203" pitchFamily="34" charset="0"/>
                <a:ea typeface="Monaco" pitchFamily="49"/>
                <a:cs typeface="Monaco" pitchFamily="49"/>
              </a:rPr>
              <a:t>artifactId</a:t>
            </a:r>
            <a:r>
              <a:rPr lang="en-US" sz="1600" dirty="0">
                <a:solidFill>
                  <a:srgbClr val="008080"/>
                </a:solidFill>
                <a:latin typeface="IBM Plex Sans" panose="020B0503050203000203" pitchFamily="34" charset="0"/>
                <a:ea typeface="Monaco" pitchFamily="49"/>
                <a:cs typeface="Monaco" pitchFamily="49"/>
              </a:rPr>
              <a:t>&gt;</a:t>
            </a:r>
          </a:p>
          <a:p>
            <a:pPr defTabSz="822960" hangingPunct="0"/>
            <a:r>
              <a:rPr lang="en-US" sz="1600" dirty="0">
                <a:solidFill>
                  <a:srgbClr val="000000"/>
                </a:solidFill>
                <a:latin typeface="IBM Plex Sans" panose="020B0503050203000203" pitchFamily="34" charset="0"/>
                <a:ea typeface="Monaco" pitchFamily="49"/>
                <a:cs typeface="Monaco" pitchFamily="49"/>
              </a:rPr>
              <a:t>    </a:t>
            </a:r>
            <a:r>
              <a:rPr lang="en-US" sz="1600" dirty="0">
                <a:solidFill>
                  <a:srgbClr val="008080"/>
                </a:solidFill>
                <a:latin typeface="IBM Plex Sans" panose="020B0503050203000203" pitchFamily="34" charset="0"/>
                <a:ea typeface="Monaco" pitchFamily="49"/>
                <a:cs typeface="Monaco" pitchFamily="49"/>
              </a:rPr>
              <a:t>&lt;</a:t>
            </a:r>
            <a:r>
              <a:rPr lang="en-US" sz="1600" dirty="0">
                <a:solidFill>
                  <a:srgbClr val="3F7F7F"/>
                </a:solidFill>
                <a:latin typeface="IBM Plex Sans" panose="020B0503050203000203" pitchFamily="34" charset="0"/>
                <a:ea typeface="Monaco" pitchFamily="49"/>
                <a:cs typeface="Monaco" pitchFamily="49"/>
              </a:rPr>
              <a:t>version</a:t>
            </a:r>
            <a:r>
              <a:rPr lang="en-US" sz="1600" dirty="0">
                <a:solidFill>
                  <a:srgbClr val="008080"/>
                </a:solidFill>
                <a:latin typeface="IBM Plex Sans" panose="020B0503050203000203" pitchFamily="34" charset="0"/>
                <a:ea typeface="Monaco" pitchFamily="49"/>
                <a:cs typeface="Monaco" pitchFamily="49"/>
              </a:rPr>
              <a:t>&gt;</a:t>
            </a:r>
            <a:r>
              <a:rPr lang="en-US" sz="1600" b="1" dirty="0">
                <a:solidFill>
                  <a:srgbClr val="000000"/>
                </a:solidFill>
                <a:latin typeface="IBM Plex Sans" panose="020B0503050203000203" pitchFamily="34" charset="0"/>
                <a:ea typeface="Monaco" pitchFamily="49"/>
                <a:cs typeface="Monaco" pitchFamily="49"/>
              </a:rPr>
              <a:t>2.2.6.RELEASE</a:t>
            </a:r>
            <a:r>
              <a:rPr lang="en-US" sz="1600" dirty="0">
                <a:solidFill>
                  <a:srgbClr val="008080"/>
                </a:solidFill>
                <a:latin typeface="IBM Plex Sans" panose="020B0503050203000203" pitchFamily="34" charset="0"/>
                <a:ea typeface="Monaco" pitchFamily="49"/>
                <a:cs typeface="Monaco" pitchFamily="49"/>
              </a:rPr>
              <a:t>&lt;/</a:t>
            </a:r>
            <a:r>
              <a:rPr lang="en-US" sz="1600" dirty="0">
                <a:solidFill>
                  <a:srgbClr val="3F7F7F"/>
                </a:solidFill>
                <a:latin typeface="IBM Plex Sans" panose="020B0503050203000203" pitchFamily="34" charset="0"/>
                <a:ea typeface="Monaco" pitchFamily="49"/>
                <a:cs typeface="Monaco" pitchFamily="49"/>
              </a:rPr>
              <a:t>version</a:t>
            </a:r>
            <a:r>
              <a:rPr lang="en-US" sz="1600" dirty="0">
                <a:solidFill>
                  <a:srgbClr val="008080"/>
                </a:solidFill>
                <a:latin typeface="IBM Plex Sans" panose="020B0503050203000203" pitchFamily="34" charset="0"/>
                <a:ea typeface="Monaco" pitchFamily="49"/>
                <a:cs typeface="Monaco" pitchFamily="49"/>
              </a:rPr>
              <a:t>&gt;</a:t>
            </a:r>
          </a:p>
          <a:p>
            <a:pPr defTabSz="822960" hangingPunct="0"/>
            <a:r>
              <a:rPr lang="en-US" sz="1600" dirty="0">
                <a:solidFill>
                  <a:srgbClr val="008080"/>
                </a:solidFill>
                <a:latin typeface="IBM Plex Sans" panose="020B0503050203000203" pitchFamily="34" charset="0"/>
                <a:ea typeface="Monaco" pitchFamily="49"/>
                <a:cs typeface="Monaco" pitchFamily="49"/>
              </a:rPr>
              <a:t>&lt;/</a:t>
            </a:r>
            <a:r>
              <a:rPr lang="en-US" sz="1600" dirty="0">
                <a:solidFill>
                  <a:srgbClr val="3F7F7F"/>
                </a:solidFill>
                <a:latin typeface="IBM Plex Sans" panose="020B0503050203000203" pitchFamily="34" charset="0"/>
                <a:ea typeface="Monaco" pitchFamily="49"/>
                <a:cs typeface="Monaco" pitchFamily="49"/>
              </a:rPr>
              <a:t>parent</a:t>
            </a:r>
            <a:r>
              <a:rPr lang="en-US" sz="1600" dirty="0">
                <a:solidFill>
                  <a:srgbClr val="008080"/>
                </a:solidFill>
                <a:latin typeface="IBM Plex Sans" panose="020B0503050203000203" pitchFamily="34" charset="0"/>
                <a:ea typeface="Monaco" pitchFamily="49"/>
                <a:cs typeface="Monaco" pitchFamily="49"/>
              </a:rPr>
              <a:t>&gt;</a:t>
            </a:r>
          </a:p>
        </p:txBody>
      </p:sp>
      <p:sp>
        <p:nvSpPr>
          <p:cNvPr id="19" name="TextBox 18">
            <a:extLst>
              <a:ext uri="{FF2B5EF4-FFF2-40B4-BE49-F238E27FC236}">
                <a16:creationId xmlns:a16="http://schemas.microsoft.com/office/drawing/2014/main" id="{36385A4F-8ACA-452D-A715-09805AAF1A38}"/>
              </a:ext>
            </a:extLst>
          </p:cNvPr>
          <p:cNvSpPr txBox="1"/>
          <p:nvPr/>
        </p:nvSpPr>
        <p:spPr>
          <a:xfrm>
            <a:off x="513806" y="3794028"/>
            <a:ext cx="4925527" cy="2649161"/>
          </a:xfrm>
          <a:prstGeom prst="rect">
            <a:avLst/>
          </a:prstGeom>
          <a:solidFill>
            <a:srgbClr val="FFFFCC"/>
          </a:solidFill>
          <a:ln w="0">
            <a:solidFill>
              <a:srgbClr val="808080"/>
            </a:solidFill>
            <a:prstDash val="solid"/>
          </a:ln>
        </p:spPr>
        <p:txBody>
          <a:bodyPr vert="horz" wrap="square" lIns="81000" tIns="40500" rIns="81000" bIns="40500" anchorCtr="0" compatLnSpc="0">
            <a:spAutoFit/>
          </a:bodyPr>
          <a:lstStyle/>
          <a:p>
            <a:pPr defTabSz="822960" hangingPunct="0"/>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dependencyManagement</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dependencies</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dependency</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groupId</a:t>
            </a:r>
            <a:r>
              <a:rPr lang="en-US" sz="1400" dirty="0">
                <a:solidFill>
                  <a:srgbClr val="008080"/>
                </a:solidFill>
                <a:latin typeface="IBM Plex Sans" panose="020B0503050203000203" pitchFamily="34" charset="0"/>
                <a:ea typeface="Consolas" pitchFamily="33"/>
                <a:cs typeface="Consolas" pitchFamily="33"/>
              </a:rPr>
              <a:t>&gt;</a:t>
            </a:r>
            <a:r>
              <a:rPr lang="en-US" sz="1400" dirty="0" err="1">
                <a:solidFill>
                  <a:srgbClr val="000000"/>
                </a:solidFill>
                <a:latin typeface="IBM Plex Sans" panose="020B0503050203000203" pitchFamily="34" charset="0"/>
                <a:ea typeface="Consolas" pitchFamily="33"/>
                <a:cs typeface="Consolas" pitchFamily="33"/>
              </a:rPr>
              <a:t>org.springframework.</a:t>
            </a:r>
            <a:r>
              <a:rPr lang="en-US" sz="1400" b="1" dirty="0" err="1">
                <a:solidFill>
                  <a:srgbClr val="000000"/>
                </a:solidFill>
                <a:latin typeface="IBM Plex Sans" panose="020B0503050203000203" pitchFamily="34" charset="0"/>
                <a:ea typeface="Consolas" pitchFamily="33"/>
                <a:cs typeface="Consolas" pitchFamily="33"/>
              </a:rPr>
              <a:t>cloud</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groupId</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artifactId</a:t>
            </a:r>
            <a:r>
              <a:rPr lang="en-US" sz="1400" dirty="0">
                <a:solidFill>
                  <a:srgbClr val="008080"/>
                </a:solidFill>
                <a:latin typeface="IBM Plex Sans" panose="020B0503050203000203" pitchFamily="34" charset="0"/>
                <a:ea typeface="Consolas" pitchFamily="33"/>
                <a:cs typeface="Consolas" pitchFamily="33"/>
              </a:rPr>
              <a:t>&gt;</a:t>
            </a:r>
            <a:r>
              <a:rPr lang="en-US" sz="1400" dirty="0">
                <a:solidFill>
                  <a:srgbClr val="000000"/>
                </a:solidFill>
                <a:latin typeface="IBM Plex Sans" panose="020B0503050203000203" pitchFamily="34" charset="0"/>
                <a:ea typeface="Consolas" pitchFamily="33"/>
                <a:cs typeface="Consolas" pitchFamily="33"/>
              </a:rPr>
              <a:t>spring-</a:t>
            </a:r>
            <a:r>
              <a:rPr lang="en-US" sz="1400" b="1" dirty="0">
                <a:solidFill>
                  <a:srgbClr val="000000"/>
                </a:solidFill>
                <a:latin typeface="IBM Plex Sans" panose="020B0503050203000203" pitchFamily="34" charset="0"/>
                <a:ea typeface="Consolas" pitchFamily="33"/>
                <a:cs typeface="Consolas" pitchFamily="33"/>
              </a:rPr>
              <a:t>cloud</a:t>
            </a:r>
            <a:r>
              <a:rPr lang="en-US" sz="1400" dirty="0">
                <a:solidFill>
                  <a:srgbClr val="000000"/>
                </a:solidFill>
                <a:latin typeface="IBM Plex Sans" panose="020B0503050203000203" pitchFamily="34" charset="0"/>
                <a:ea typeface="Consolas" pitchFamily="33"/>
                <a:cs typeface="Consolas" pitchFamily="33"/>
              </a:rPr>
              <a:t>-starter-parent</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artifactId</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version</a:t>
            </a:r>
            <a:r>
              <a:rPr lang="en-US" sz="1400" dirty="0">
                <a:solidFill>
                  <a:srgbClr val="008080"/>
                </a:solidFill>
                <a:latin typeface="IBM Plex Sans" panose="020B0503050203000203" pitchFamily="34" charset="0"/>
                <a:ea typeface="Consolas" pitchFamily="33"/>
                <a:cs typeface="Consolas" pitchFamily="33"/>
              </a:rPr>
              <a:t>&gt;</a:t>
            </a:r>
            <a:r>
              <a:rPr lang="en-US" sz="1400" b="1" dirty="0">
                <a:solidFill>
                  <a:srgbClr val="000000"/>
                </a:solidFill>
                <a:latin typeface="IBM Plex Sans" panose="020B0503050203000203" pitchFamily="34" charset="0"/>
                <a:ea typeface="Monaco" pitchFamily="49"/>
                <a:cs typeface="Monaco" pitchFamily="49"/>
              </a:rPr>
              <a:t>Hoxton.SR3</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version</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type</a:t>
            </a:r>
            <a:r>
              <a:rPr lang="en-US" sz="1400" dirty="0">
                <a:solidFill>
                  <a:srgbClr val="008080"/>
                </a:solidFill>
                <a:latin typeface="IBM Plex Sans" panose="020B0503050203000203" pitchFamily="34" charset="0"/>
                <a:ea typeface="Consolas" pitchFamily="33"/>
                <a:cs typeface="Consolas" pitchFamily="33"/>
              </a:rPr>
              <a:t>&gt;</a:t>
            </a:r>
            <a:r>
              <a:rPr lang="en-US" sz="1400" dirty="0">
                <a:solidFill>
                  <a:srgbClr val="000000"/>
                </a:solidFill>
                <a:latin typeface="IBM Plex Sans" panose="020B0503050203000203" pitchFamily="34" charset="0"/>
                <a:ea typeface="Consolas" pitchFamily="33"/>
                <a:cs typeface="Consolas" pitchFamily="33"/>
              </a:rPr>
              <a:t>pom</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type</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scope</a:t>
            </a:r>
            <a:r>
              <a:rPr lang="en-US" sz="1400" dirty="0">
                <a:solidFill>
                  <a:srgbClr val="008080"/>
                </a:solidFill>
                <a:latin typeface="IBM Plex Sans" panose="020B0503050203000203" pitchFamily="34" charset="0"/>
                <a:ea typeface="Consolas" pitchFamily="33"/>
                <a:cs typeface="Consolas" pitchFamily="33"/>
              </a:rPr>
              <a:t>&gt;</a:t>
            </a:r>
            <a:r>
              <a:rPr lang="en-US" sz="1400" dirty="0">
                <a:solidFill>
                  <a:srgbClr val="000000"/>
                </a:solidFill>
                <a:latin typeface="IBM Plex Sans" panose="020B0503050203000203" pitchFamily="34" charset="0"/>
                <a:ea typeface="Consolas" pitchFamily="33"/>
                <a:cs typeface="Consolas" pitchFamily="33"/>
              </a:rPr>
              <a:t>import</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scope</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dependency</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dependencies</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dependencyManagement</a:t>
            </a:r>
            <a:r>
              <a:rPr lang="en-US" sz="1400" dirty="0">
                <a:solidFill>
                  <a:srgbClr val="008080"/>
                </a:solidFill>
                <a:latin typeface="IBM Plex Sans" panose="020B0503050203000203" pitchFamily="34" charset="0"/>
                <a:ea typeface="Consolas" pitchFamily="33"/>
                <a:cs typeface="Consolas" pitchFamily="33"/>
              </a:rPr>
              <a:t>&gt;</a:t>
            </a:r>
          </a:p>
        </p:txBody>
      </p:sp>
      <p:sp>
        <p:nvSpPr>
          <p:cNvPr id="20" name="TextBox 19">
            <a:extLst>
              <a:ext uri="{FF2B5EF4-FFF2-40B4-BE49-F238E27FC236}">
                <a16:creationId xmlns:a16="http://schemas.microsoft.com/office/drawing/2014/main" id="{17131F92-416F-4FC0-A025-9B3114C3DCB3}"/>
              </a:ext>
            </a:extLst>
          </p:cNvPr>
          <p:cNvSpPr txBox="1"/>
          <p:nvPr/>
        </p:nvSpPr>
        <p:spPr>
          <a:xfrm>
            <a:off x="6526548" y="4906710"/>
            <a:ext cx="3022763" cy="892013"/>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r>
              <a:rPr lang="en-US" sz="1600" dirty="0">
                <a:solidFill>
                  <a:srgbClr val="990000"/>
                </a:solidFill>
                <a:latin typeface="IBM Plex Sans" panose="020B0503050203000203" pitchFamily="34" charset="0"/>
                <a:ea typeface="Microsoft YaHei" pitchFamily="2"/>
                <a:cs typeface="Mangal" pitchFamily="2"/>
              </a:rPr>
              <a:t>...exactly the same options</a:t>
            </a:r>
          </a:p>
          <a:p>
            <a:pPr defTabSz="822960" hangingPunct="0"/>
            <a:r>
              <a:rPr lang="en-US" sz="1600" dirty="0">
                <a:solidFill>
                  <a:srgbClr val="990000"/>
                </a:solidFill>
                <a:latin typeface="IBM Plex Sans" panose="020B0503050203000203" pitchFamily="34" charset="0"/>
                <a:ea typeface="Microsoft YaHei" pitchFamily="2"/>
                <a:cs typeface="Mangal" pitchFamily="2"/>
              </a:rPr>
              <a:t>as a Spring Cloud Config client</a:t>
            </a:r>
          </a:p>
          <a:p>
            <a:pPr defTabSz="822960" hangingPunct="0"/>
            <a:r>
              <a:rPr lang="en-US" sz="1600" dirty="0">
                <a:solidFill>
                  <a:srgbClr val="990000"/>
                </a:solidFill>
                <a:latin typeface="IBM Plex Sans" panose="020B0503050203000203" pitchFamily="34" charset="0"/>
                <a:ea typeface="Microsoft YaHei" pitchFamily="2"/>
                <a:cs typeface="Mangal" pitchFamily="2"/>
              </a:rPr>
              <a:t>or a Spring Cloud Eureka client.</a:t>
            </a:r>
          </a:p>
        </p:txBody>
      </p:sp>
    </p:spTree>
    <p:extLst>
      <p:ext uri="{BB962C8B-B14F-4D97-AF65-F5344CB8AC3E}">
        <p14:creationId xmlns:p14="http://schemas.microsoft.com/office/powerpoint/2010/main" val="1040771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Using Ribbon with Spring Cloud – Part 2</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428823"/>
            <a:ext cx="11297194" cy="707886"/>
          </a:xfrm>
          <a:prstGeom prst="rect">
            <a:avLst/>
          </a:prstGeom>
        </p:spPr>
        <p:txBody>
          <a:bodyPr wrap="square">
            <a:spAutoFit/>
          </a:bodyPr>
          <a:lstStyle/>
          <a:p>
            <a:r>
              <a:rPr lang="en-US" sz="2000" dirty="0">
                <a:latin typeface="IBM Plex Sans" panose="020B0503050203000203" pitchFamily="34" charset="0"/>
              </a:rPr>
              <a:t>Include dependency:</a:t>
            </a:r>
          </a:p>
          <a:p>
            <a:endParaRPr lang="en-US" sz="2000" dirty="0">
              <a:latin typeface="IBM Plex Sans" panose="020B0503050203000203" pitchFamily="34" charset="0"/>
            </a:endParaRPr>
          </a:p>
        </p:txBody>
      </p:sp>
      <p:sp>
        <p:nvSpPr>
          <p:cNvPr id="8" name="TextBox 7">
            <a:extLst>
              <a:ext uri="{FF2B5EF4-FFF2-40B4-BE49-F238E27FC236}">
                <a16:creationId xmlns:a16="http://schemas.microsoft.com/office/drawing/2014/main" id="{95F9191E-DD3D-4ACB-853B-BCB77C28DB4E}"/>
              </a:ext>
            </a:extLst>
          </p:cNvPr>
          <p:cNvSpPr txBox="1"/>
          <p:nvPr/>
        </p:nvSpPr>
        <p:spPr>
          <a:xfrm>
            <a:off x="381000" y="2136709"/>
            <a:ext cx="6901902" cy="1882284"/>
          </a:xfrm>
          <a:prstGeom prst="rect">
            <a:avLst/>
          </a:prstGeom>
          <a:solidFill>
            <a:srgbClr val="FFFFCC"/>
          </a:solidFill>
          <a:ln w="0">
            <a:solidFill>
              <a:srgbClr val="808080"/>
            </a:solidFill>
            <a:prstDash val="solid"/>
          </a:ln>
        </p:spPr>
        <p:txBody>
          <a:bodyPr vert="horz" wrap="none" lIns="81000" tIns="40500" rIns="81000" bIns="40500" anchorCtr="0" compatLnSpc="0">
            <a:spAutoFit/>
          </a:bodyPr>
          <a:lstStyle/>
          <a:p>
            <a:pPr defTabSz="822960" hangingPunct="0"/>
            <a:r>
              <a:rPr lang="en-US" sz="1800" dirty="0">
                <a:solidFill>
                  <a:srgbClr val="000000"/>
                </a:solidFill>
                <a:latin typeface="IBM Plex Sans" panose="020B0503050203000203" pitchFamily="34" charset="0"/>
                <a:ea typeface="Consolas" pitchFamily="33"/>
                <a:cs typeface="Consolas" pitchFamily="33"/>
              </a:rPr>
              <a:t>	</a:t>
            </a:r>
            <a:r>
              <a:rPr lang="en-US" sz="1800" dirty="0">
                <a:solidFill>
                  <a:srgbClr val="008080"/>
                </a:solidFill>
                <a:latin typeface="IBM Plex Sans" panose="020B0503050203000203" pitchFamily="34" charset="0"/>
                <a:ea typeface="Consolas" pitchFamily="33"/>
                <a:cs typeface="Consolas" pitchFamily="33"/>
              </a:rPr>
              <a:t>&lt;</a:t>
            </a:r>
            <a:r>
              <a:rPr lang="en-US" sz="1800" dirty="0">
                <a:solidFill>
                  <a:srgbClr val="3F7F7F"/>
                </a:solidFill>
                <a:latin typeface="IBM Plex Sans" panose="020B0503050203000203" pitchFamily="34" charset="0"/>
                <a:ea typeface="Consolas" pitchFamily="33"/>
                <a:cs typeface="Consolas" pitchFamily="33"/>
              </a:rPr>
              <a:t>dependencies</a:t>
            </a:r>
            <a:r>
              <a:rPr lang="en-US" sz="1800" dirty="0">
                <a:solidFill>
                  <a:srgbClr val="008080"/>
                </a:solidFill>
                <a:latin typeface="IBM Plex Sans" panose="020B0503050203000203" pitchFamily="34" charset="0"/>
                <a:ea typeface="Consolas" pitchFamily="33"/>
                <a:cs typeface="Consolas" pitchFamily="33"/>
              </a:rPr>
              <a:t>&gt;</a:t>
            </a:r>
          </a:p>
          <a:p>
            <a:pPr defTabSz="822960" hangingPunct="0"/>
            <a:r>
              <a:rPr lang="en-US" sz="1800" dirty="0">
                <a:solidFill>
                  <a:srgbClr val="000000"/>
                </a:solidFill>
                <a:latin typeface="IBM Plex Sans" panose="020B0503050203000203" pitchFamily="34" charset="0"/>
                <a:ea typeface="Consolas" pitchFamily="33"/>
                <a:cs typeface="Consolas" pitchFamily="33"/>
              </a:rPr>
              <a:t>	    </a:t>
            </a:r>
            <a:r>
              <a:rPr lang="en-US" sz="1800" dirty="0">
                <a:solidFill>
                  <a:srgbClr val="008080"/>
                </a:solidFill>
                <a:latin typeface="IBM Plex Sans" panose="020B0503050203000203" pitchFamily="34" charset="0"/>
                <a:ea typeface="Consolas" pitchFamily="33"/>
                <a:cs typeface="Consolas" pitchFamily="33"/>
              </a:rPr>
              <a:t>&lt;</a:t>
            </a:r>
            <a:r>
              <a:rPr lang="en-US" sz="1800" dirty="0">
                <a:solidFill>
                  <a:srgbClr val="3F7F7F"/>
                </a:solidFill>
                <a:latin typeface="IBM Plex Sans" panose="020B0503050203000203" pitchFamily="34" charset="0"/>
                <a:ea typeface="Consolas" pitchFamily="33"/>
                <a:cs typeface="Consolas" pitchFamily="33"/>
              </a:rPr>
              <a:t>dependency</a:t>
            </a:r>
            <a:r>
              <a:rPr lang="en-US" sz="1800" dirty="0">
                <a:solidFill>
                  <a:srgbClr val="008080"/>
                </a:solidFill>
                <a:latin typeface="IBM Plex Sans" panose="020B0503050203000203" pitchFamily="34" charset="0"/>
                <a:ea typeface="Consolas" pitchFamily="33"/>
                <a:cs typeface="Consolas" pitchFamily="33"/>
              </a:rPr>
              <a:t>&gt;</a:t>
            </a:r>
          </a:p>
          <a:p>
            <a:pPr defTabSz="822960" hangingPunct="0"/>
            <a:r>
              <a:rPr lang="en-US" sz="1800" dirty="0">
                <a:solidFill>
                  <a:srgbClr val="000000"/>
                </a:solidFill>
                <a:latin typeface="IBM Plex Sans" panose="020B0503050203000203" pitchFamily="34" charset="0"/>
                <a:ea typeface="Consolas" pitchFamily="33"/>
                <a:cs typeface="Consolas" pitchFamily="33"/>
              </a:rPr>
              <a:t>	        </a:t>
            </a:r>
            <a:r>
              <a:rPr lang="en-US" sz="1800" dirty="0">
                <a:solidFill>
                  <a:srgbClr val="008080"/>
                </a:solidFill>
                <a:latin typeface="IBM Plex Sans" panose="020B0503050203000203" pitchFamily="34" charset="0"/>
                <a:ea typeface="Consolas" pitchFamily="33"/>
                <a:cs typeface="Consolas" pitchFamily="33"/>
              </a:rPr>
              <a:t>&lt;</a:t>
            </a:r>
            <a:r>
              <a:rPr lang="en-US" sz="1800" dirty="0" err="1">
                <a:solidFill>
                  <a:srgbClr val="3F7F7F"/>
                </a:solidFill>
                <a:latin typeface="IBM Plex Sans" panose="020B0503050203000203" pitchFamily="34" charset="0"/>
                <a:ea typeface="Consolas" pitchFamily="33"/>
                <a:cs typeface="Consolas" pitchFamily="33"/>
              </a:rPr>
              <a:t>groupId</a:t>
            </a:r>
            <a:r>
              <a:rPr lang="en-US" sz="1800" dirty="0">
                <a:solidFill>
                  <a:srgbClr val="008080"/>
                </a:solidFill>
                <a:latin typeface="IBM Plex Sans" panose="020B0503050203000203" pitchFamily="34" charset="0"/>
                <a:ea typeface="Consolas" pitchFamily="33"/>
                <a:cs typeface="Consolas" pitchFamily="33"/>
              </a:rPr>
              <a:t>&gt;</a:t>
            </a:r>
            <a:r>
              <a:rPr lang="en-US" sz="1800" dirty="0" err="1">
                <a:solidFill>
                  <a:srgbClr val="000000"/>
                </a:solidFill>
                <a:latin typeface="IBM Plex Sans" panose="020B0503050203000203" pitchFamily="34" charset="0"/>
                <a:ea typeface="Consolas" pitchFamily="33"/>
                <a:cs typeface="Consolas" pitchFamily="33"/>
              </a:rPr>
              <a:t>org.springframework.cloud</a:t>
            </a:r>
            <a:r>
              <a:rPr lang="en-US" sz="1800" dirty="0">
                <a:solidFill>
                  <a:srgbClr val="008080"/>
                </a:solidFill>
                <a:latin typeface="IBM Plex Sans" panose="020B0503050203000203" pitchFamily="34" charset="0"/>
                <a:ea typeface="Consolas" pitchFamily="33"/>
                <a:cs typeface="Consolas" pitchFamily="33"/>
              </a:rPr>
              <a:t>&lt;/</a:t>
            </a:r>
            <a:r>
              <a:rPr lang="en-US" sz="1800" dirty="0" err="1">
                <a:solidFill>
                  <a:srgbClr val="3F7F7F"/>
                </a:solidFill>
                <a:latin typeface="IBM Plex Sans" panose="020B0503050203000203" pitchFamily="34" charset="0"/>
                <a:ea typeface="Consolas" pitchFamily="33"/>
                <a:cs typeface="Consolas" pitchFamily="33"/>
              </a:rPr>
              <a:t>groupId</a:t>
            </a:r>
            <a:r>
              <a:rPr lang="en-US" sz="1800" dirty="0">
                <a:solidFill>
                  <a:srgbClr val="008080"/>
                </a:solidFill>
                <a:latin typeface="IBM Plex Sans" panose="020B0503050203000203" pitchFamily="34" charset="0"/>
                <a:ea typeface="Consolas" pitchFamily="33"/>
                <a:cs typeface="Consolas" pitchFamily="33"/>
              </a:rPr>
              <a:t>&gt;</a:t>
            </a:r>
          </a:p>
          <a:p>
            <a:pPr defTabSz="822960" hangingPunct="0"/>
            <a:r>
              <a:rPr lang="en-US" sz="1800" dirty="0">
                <a:solidFill>
                  <a:srgbClr val="000000"/>
                </a:solidFill>
                <a:latin typeface="IBM Plex Sans" panose="020B0503050203000203" pitchFamily="34" charset="0"/>
                <a:ea typeface="Consolas" pitchFamily="33"/>
                <a:cs typeface="Consolas" pitchFamily="33"/>
              </a:rPr>
              <a:t>	        </a:t>
            </a:r>
            <a:r>
              <a:rPr lang="en-US" sz="1800" dirty="0">
                <a:solidFill>
                  <a:srgbClr val="008080"/>
                </a:solidFill>
                <a:latin typeface="IBM Plex Sans" panose="020B0503050203000203" pitchFamily="34" charset="0"/>
                <a:ea typeface="Consolas" pitchFamily="33"/>
                <a:cs typeface="Consolas" pitchFamily="33"/>
              </a:rPr>
              <a:t>&lt;</a:t>
            </a:r>
            <a:r>
              <a:rPr lang="en-US" sz="1800" dirty="0" err="1">
                <a:solidFill>
                  <a:srgbClr val="3F7F7F"/>
                </a:solidFill>
                <a:latin typeface="IBM Plex Sans" panose="020B0503050203000203" pitchFamily="34" charset="0"/>
                <a:ea typeface="Consolas" pitchFamily="33"/>
                <a:cs typeface="Consolas" pitchFamily="33"/>
              </a:rPr>
              <a:t>artifactId</a:t>
            </a:r>
            <a:r>
              <a:rPr lang="en-US" sz="1800" dirty="0">
                <a:solidFill>
                  <a:srgbClr val="008080"/>
                </a:solidFill>
                <a:latin typeface="IBM Plex Sans" panose="020B0503050203000203" pitchFamily="34" charset="0"/>
                <a:ea typeface="Consolas" pitchFamily="33"/>
                <a:cs typeface="Consolas" pitchFamily="33"/>
              </a:rPr>
              <a:t>&gt;</a:t>
            </a:r>
            <a:r>
              <a:rPr lang="en-US" sz="1800" dirty="0">
                <a:solidFill>
                  <a:srgbClr val="000000"/>
                </a:solidFill>
                <a:latin typeface="IBM Plex Sans" panose="020B0503050203000203" pitchFamily="34" charset="0"/>
                <a:ea typeface="Consolas" pitchFamily="33"/>
                <a:cs typeface="Consolas" pitchFamily="33"/>
              </a:rPr>
              <a:t>spring-cloud-starter-</a:t>
            </a:r>
            <a:r>
              <a:rPr lang="en-US" sz="1800" b="1" dirty="0">
                <a:solidFill>
                  <a:srgbClr val="000000"/>
                </a:solidFill>
                <a:latin typeface="IBM Plex Sans" panose="020B0503050203000203" pitchFamily="34" charset="0"/>
                <a:ea typeface="Consolas" pitchFamily="33"/>
                <a:cs typeface="Consolas" pitchFamily="33"/>
              </a:rPr>
              <a:t>ribbon</a:t>
            </a:r>
            <a:r>
              <a:rPr lang="en-US" sz="1800" dirty="0">
                <a:solidFill>
                  <a:srgbClr val="008080"/>
                </a:solidFill>
                <a:latin typeface="IBM Plex Sans" panose="020B0503050203000203" pitchFamily="34" charset="0"/>
                <a:ea typeface="Consolas" pitchFamily="33"/>
                <a:cs typeface="Consolas" pitchFamily="33"/>
              </a:rPr>
              <a:t>&lt;/</a:t>
            </a:r>
            <a:r>
              <a:rPr lang="en-US" sz="1800" dirty="0" err="1">
                <a:solidFill>
                  <a:srgbClr val="3F7F7F"/>
                </a:solidFill>
                <a:latin typeface="IBM Plex Sans" panose="020B0503050203000203" pitchFamily="34" charset="0"/>
                <a:ea typeface="Consolas" pitchFamily="33"/>
                <a:cs typeface="Consolas" pitchFamily="33"/>
              </a:rPr>
              <a:t>artifactId</a:t>
            </a:r>
            <a:r>
              <a:rPr lang="en-US" sz="1800" dirty="0">
                <a:solidFill>
                  <a:srgbClr val="008080"/>
                </a:solidFill>
                <a:latin typeface="IBM Plex Sans" panose="020B0503050203000203" pitchFamily="34" charset="0"/>
                <a:ea typeface="Consolas" pitchFamily="33"/>
                <a:cs typeface="Consolas" pitchFamily="33"/>
              </a:rPr>
              <a:t>&gt;</a:t>
            </a:r>
          </a:p>
          <a:p>
            <a:pPr defTabSz="822960" hangingPunct="0"/>
            <a:r>
              <a:rPr lang="en-US" sz="1800" dirty="0">
                <a:solidFill>
                  <a:srgbClr val="000000"/>
                </a:solidFill>
                <a:latin typeface="IBM Plex Sans" panose="020B0503050203000203" pitchFamily="34" charset="0"/>
                <a:ea typeface="Consolas" pitchFamily="33"/>
                <a:cs typeface="Consolas" pitchFamily="33"/>
              </a:rPr>
              <a:t>	    </a:t>
            </a:r>
            <a:r>
              <a:rPr lang="en-US" sz="1800" dirty="0">
                <a:solidFill>
                  <a:srgbClr val="008080"/>
                </a:solidFill>
                <a:latin typeface="IBM Plex Sans" panose="020B0503050203000203" pitchFamily="34" charset="0"/>
                <a:ea typeface="Consolas" pitchFamily="33"/>
                <a:cs typeface="Consolas" pitchFamily="33"/>
              </a:rPr>
              <a:t>&lt;/</a:t>
            </a:r>
            <a:r>
              <a:rPr lang="en-US" sz="1800" dirty="0">
                <a:solidFill>
                  <a:srgbClr val="3F7F7F"/>
                </a:solidFill>
                <a:latin typeface="IBM Plex Sans" panose="020B0503050203000203" pitchFamily="34" charset="0"/>
                <a:ea typeface="Consolas" pitchFamily="33"/>
                <a:cs typeface="Consolas" pitchFamily="33"/>
              </a:rPr>
              <a:t>dependency</a:t>
            </a:r>
            <a:r>
              <a:rPr lang="en-US" sz="1800" dirty="0">
                <a:solidFill>
                  <a:srgbClr val="008080"/>
                </a:solidFill>
                <a:latin typeface="IBM Plex Sans" panose="020B0503050203000203" pitchFamily="34" charset="0"/>
                <a:ea typeface="Consolas" pitchFamily="33"/>
                <a:cs typeface="Consolas" pitchFamily="33"/>
              </a:rPr>
              <a:t>&gt;</a:t>
            </a:r>
          </a:p>
          <a:p>
            <a:pPr defTabSz="822960" hangingPunct="0"/>
            <a:r>
              <a:rPr lang="en-US" sz="1800" dirty="0">
                <a:solidFill>
                  <a:srgbClr val="000000"/>
                </a:solidFill>
                <a:latin typeface="IBM Plex Sans" panose="020B0503050203000203" pitchFamily="34" charset="0"/>
                <a:ea typeface="Consolas" pitchFamily="33"/>
                <a:cs typeface="Consolas" pitchFamily="33"/>
              </a:rPr>
              <a:t>	</a:t>
            </a:r>
            <a:r>
              <a:rPr lang="en-US" sz="1800" dirty="0">
                <a:solidFill>
                  <a:srgbClr val="008080"/>
                </a:solidFill>
                <a:latin typeface="IBM Plex Sans" panose="020B0503050203000203" pitchFamily="34" charset="0"/>
                <a:ea typeface="Consolas" pitchFamily="33"/>
                <a:cs typeface="Consolas" pitchFamily="33"/>
              </a:rPr>
              <a:t>&lt;/</a:t>
            </a:r>
            <a:r>
              <a:rPr lang="en-US" sz="1800" dirty="0">
                <a:solidFill>
                  <a:srgbClr val="3F7F7F"/>
                </a:solidFill>
                <a:latin typeface="IBM Plex Sans" panose="020B0503050203000203" pitchFamily="34" charset="0"/>
                <a:ea typeface="Consolas" pitchFamily="33"/>
                <a:cs typeface="Consolas" pitchFamily="33"/>
              </a:rPr>
              <a:t>dependencies</a:t>
            </a:r>
            <a:r>
              <a:rPr lang="en-US" sz="1800" dirty="0">
                <a:solidFill>
                  <a:srgbClr val="008080"/>
                </a:solidFill>
                <a:latin typeface="IBM Plex Sans" panose="020B0503050203000203" pitchFamily="34" charset="0"/>
                <a:ea typeface="Consolas" pitchFamily="33"/>
                <a:cs typeface="Consolas" pitchFamily="33"/>
              </a:rPr>
              <a:t>&gt;</a:t>
            </a:r>
          </a:p>
        </p:txBody>
      </p:sp>
    </p:spTree>
    <p:extLst>
      <p:ext uri="{BB962C8B-B14F-4D97-AF65-F5344CB8AC3E}">
        <p14:creationId xmlns:p14="http://schemas.microsoft.com/office/powerpoint/2010/main" val="162856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Using Ribbon with Spring Cloud – Part 3</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428823"/>
            <a:ext cx="11297194" cy="707886"/>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Low-level technique</a:t>
            </a:r>
          </a:p>
          <a:p>
            <a:pPr marL="342900" indent="-342900">
              <a:buFont typeface="Arial" panose="020B0604020202020204" pitchFamily="34" charset="0"/>
              <a:buChar char="•"/>
            </a:pPr>
            <a:r>
              <a:rPr lang="en-US" sz="2000" dirty="0">
                <a:latin typeface="IBM Plex Sans" panose="020B0503050203000203" pitchFamily="34" charset="0"/>
              </a:rPr>
              <a:t>Access </a:t>
            </a:r>
            <a:r>
              <a:rPr lang="en-US" sz="2000" dirty="0" err="1">
                <a:latin typeface="IBM Plex Sans" panose="020B0503050203000203" pitchFamily="34" charset="0"/>
              </a:rPr>
              <a:t>LoadBalancer</a:t>
            </a:r>
            <a:r>
              <a:rPr lang="en-US" sz="2000" dirty="0">
                <a:latin typeface="IBM Plex Sans" panose="020B0503050203000203" pitchFamily="34" charset="0"/>
              </a:rPr>
              <a:t>, use directly</a:t>
            </a:r>
          </a:p>
        </p:txBody>
      </p:sp>
      <p:sp>
        <p:nvSpPr>
          <p:cNvPr id="13" name="TextBox 12">
            <a:extLst>
              <a:ext uri="{FF2B5EF4-FFF2-40B4-BE49-F238E27FC236}">
                <a16:creationId xmlns:a16="http://schemas.microsoft.com/office/drawing/2014/main" id="{2BAC60A5-5C20-4275-B60E-5C8E9E479F89}"/>
              </a:ext>
            </a:extLst>
          </p:cNvPr>
          <p:cNvSpPr txBox="1"/>
          <p:nvPr/>
        </p:nvSpPr>
        <p:spPr>
          <a:xfrm>
            <a:off x="1532846" y="2649831"/>
            <a:ext cx="6066801" cy="2749188"/>
          </a:xfrm>
          <a:prstGeom prst="rect">
            <a:avLst/>
          </a:prstGeom>
          <a:solidFill>
            <a:srgbClr val="FFFFCC"/>
          </a:solidFill>
          <a:ln w="0">
            <a:solidFill>
              <a:srgbClr val="808080"/>
            </a:solidFill>
            <a:prstDash val="solid"/>
          </a:ln>
        </p:spPr>
        <p:txBody>
          <a:bodyPr vert="horz" wrap="none" lIns="81000" tIns="40500" rIns="81000" bIns="40500" anchorCtr="0" compatLnSpc="0">
            <a:spAutoFit/>
          </a:bodyPr>
          <a:lstStyle/>
          <a:p>
            <a:pPr defTabSz="822960" hangingPunct="0"/>
            <a:r>
              <a:rPr lang="en-US" sz="1600" b="1" dirty="0">
                <a:solidFill>
                  <a:srgbClr val="7F0055"/>
                </a:solidFill>
                <a:latin typeface="IBM Plex Sans" panose="020B0503050203000203" pitchFamily="34" charset="0"/>
                <a:ea typeface="Consolas" pitchFamily="33"/>
                <a:cs typeface="Consolas" pitchFamily="33"/>
              </a:rPr>
              <a:t>public</a:t>
            </a:r>
            <a:r>
              <a:rPr lang="en-US" sz="1600" dirty="0">
                <a:solidFill>
                  <a:srgbClr val="000000"/>
                </a:solidFill>
                <a:latin typeface="IBM Plex Sans" panose="020B0503050203000203" pitchFamily="34" charset="0"/>
                <a:ea typeface="Consolas" pitchFamily="33"/>
                <a:cs typeface="Consolas" pitchFamily="33"/>
              </a:rPr>
              <a:t> </a:t>
            </a:r>
            <a:r>
              <a:rPr lang="en-US" sz="1600" b="1" dirty="0">
                <a:solidFill>
                  <a:srgbClr val="7F0055"/>
                </a:solidFill>
                <a:latin typeface="IBM Plex Sans" panose="020B0503050203000203" pitchFamily="34" charset="0"/>
                <a:ea typeface="Consolas" pitchFamily="33"/>
                <a:cs typeface="Consolas" pitchFamily="33"/>
              </a:rPr>
              <a:t>class</a:t>
            </a:r>
            <a:r>
              <a:rPr lang="en-US" sz="1600" dirty="0">
                <a:solidFill>
                  <a:srgbClr val="000000"/>
                </a:solidFill>
                <a:latin typeface="IBM Plex Sans" panose="020B0503050203000203" pitchFamily="34" charset="0"/>
                <a:ea typeface="Consolas" pitchFamily="33"/>
                <a:cs typeface="Consolas" pitchFamily="33"/>
              </a:rPr>
              <a:t> </a:t>
            </a:r>
            <a:r>
              <a:rPr lang="en-US" sz="1600" dirty="0" err="1">
                <a:solidFill>
                  <a:srgbClr val="000000"/>
                </a:solidFill>
                <a:latin typeface="IBM Plex Sans" panose="020B0503050203000203" pitchFamily="34" charset="0"/>
                <a:ea typeface="Consolas" pitchFamily="33"/>
                <a:cs typeface="Consolas" pitchFamily="33"/>
              </a:rPr>
              <a:t>MyClass</a:t>
            </a:r>
            <a:r>
              <a:rPr lang="en-US" sz="1600" dirty="0">
                <a:solidFill>
                  <a:srgbClr val="000000"/>
                </a:solidFill>
                <a:latin typeface="IBM Plex Sans" panose="020B0503050203000203" pitchFamily="34" charset="0"/>
                <a:ea typeface="Consolas" pitchFamily="33"/>
                <a:cs typeface="Consolas" pitchFamily="33"/>
              </a:rPr>
              <a:t> {</a:t>
            </a:r>
          </a:p>
          <a:p>
            <a:pPr defTabSz="822960" hangingPunct="0"/>
            <a:r>
              <a:rPr lang="en-US" sz="1600" dirty="0">
                <a:solidFill>
                  <a:srgbClr val="000000"/>
                </a:solidFill>
                <a:latin typeface="IBM Plex Sans" panose="020B0503050203000203" pitchFamily="34" charset="0"/>
                <a:ea typeface="Consolas" pitchFamily="33"/>
                <a:cs typeface="Consolas" pitchFamily="33"/>
              </a:rPr>
              <a:t>    </a:t>
            </a:r>
            <a:r>
              <a:rPr lang="en-US" sz="1600" dirty="0">
                <a:solidFill>
                  <a:srgbClr val="646464"/>
                </a:solidFill>
                <a:latin typeface="IBM Plex Sans" panose="020B0503050203000203" pitchFamily="34" charset="0"/>
                <a:ea typeface="Consolas" pitchFamily="33"/>
                <a:cs typeface="Consolas" pitchFamily="33"/>
              </a:rPr>
              <a:t>@</a:t>
            </a:r>
            <a:r>
              <a:rPr lang="en-US" sz="1600" dirty="0" err="1">
                <a:solidFill>
                  <a:srgbClr val="646464"/>
                </a:solidFill>
                <a:latin typeface="IBM Plex Sans" panose="020B0503050203000203" pitchFamily="34" charset="0"/>
                <a:ea typeface="Consolas" pitchFamily="33"/>
                <a:cs typeface="Consolas" pitchFamily="33"/>
              </a:rPr>
              <a:t>Autowired</a:t>
            </a:r>
            <a:r>
              <a:rPr lang="en-US" sz="1600" dirty="0">
                <a:solidFill>
                  <a:srgbClr val="000000"/>
                </a:solidFill>
                <a:latin typeface="IBM Plex Sans" panose="020B0503050203000203" pitchFamily="34" charset="0"/>
                <a:ea typeface="Consolas" pitchFamily="33"/>
                <a:cs typeface="Consolas" pitchFamily="33"/>
              </a:rPr>
              <a:t> LoadBalancerClient </a:t>
            </a:r>
            <a:r>
              <a:rPr lang="en-US" sz="1600" dirty="0" err="1">
                <a:solidFill>
                  <a:srgbClr val="0000C0"/>
                </a:solidFill>
                <a:latin typeface="IBM Plex Sans" panose="020B0503050203000203" pitchFamily="34" charset="0"/>
                <a:ea typeface="Consolas" pitchFamily="33"/>
                <a:cs typeface="Consolas" pitchFamily="33"/>
              </a:rPr>
              <a:t>loadBalancer</a:t>
            </a:r>
            <a:r>
              <a:rPr lang="en-US" sz="1600" dirty="0">
                <a:solidFill>
                  <a:srgbClr val="000000"/>
                </a:solidFill>
                <a:latin typeface="IBM Plex Sans" panose="020B0503050203000203" pitchFamily="34" charset="0"/>
                <a:ea typeface="Consolas" pitchFamily="33"/>
                <a:cs typeface="Consolas" pitchFamily="33"/>
              </a:rPr>
              <a:t>;</a:t>
            </a:r>
          </a:p>
          <a:p>
            <a:pPr defTabSz="822960" hangingPunct="0"/>
            <a:endParaRPr lang="en-US" sz="1600" dirty="0">
              <a:solidFill>
                <a:prstClr val="black"/>
              </a:solidFill>
              <a:latin typeface="IBM Plex Sans" panose="020B0503050203000203" pitchFamily="34" charset="0"/>
              <a:ea typeface="Consolas" pitchFamily="33"/>
              <a:cs typeface="Consolas" pitchFamily="33"/>
            </a:endParaRPr>
          </a:p>
          <a:p>
            <a:pPr defTabSz="822960" hangingPunct="0"/>
            <a:r>
              <a:rPr lang="en-US" sz="1600" dirty="0">
                <a:solidFill>
                  <a:srgbClr val="000000"/>
                </a:solidFill>
                <a:latin typeface="IBM Plex Sans" panose="020B0503050203000203" pitchFamily="34" charset="0"/>
                <a:ea typeface="Consolas" pitchFamily="33"/>
                <a:cs typeface="Consolas" pitchFamily="33"/>
              </a:rPr>
              <a:t>    </a:t>
            </a:r>
            <a:r>
              <a:rPr lang="en-US" sz="1600" b="1" dirty="0">
                <a:solidFill>
                  <a:srgbClr val="7F0055"/>
                </a:solidFill>
                <a:latin typeface="IBM Plex Sans" panose="020B0503050203000203" pitchFamily="34" charset="0"/>
                <a:ea typeface="Consolas" pitchFamily="33"/>
                <a:cs typeface="Consolas" pitchFamily="33"/>
              </a:rPr>
              <a:t>public</a:t>
            </a:r>
            <a:r>
              <a:rPr lang="en-US" sz="1600" dirty="0">
                <a:solidFill>
                  <a:srgbClr val="000000"/>
                </a:solidFill>
                <a:latin typeface="IBM Plex Sans" panose="020B0503050203000203" pitchFamily="34" charset="0"/>
                <a:ea typeface="Consolas" pitchFamily="33"/>
                <a:cs typeface="Consolas" pitchFamily="33"/>
              </a:rPr>
              <a:t> </a:t>
            </a:r>
            <a:r>
              <a:rPr lang="en-US" sz="1600" b="1" dirty="0">
                <a:solidFill>
                  <a:srgbClr val="7F0055"/>
                </a:solidFill>
                <a:latin typeface="IBM Plex Sans" panose="020B0503050203000203" pitchFamily="34" charset="0"/>
                <a:ea typeface="Consolas" pitchFamily="33"/>
                <a:cs typeface="Consolas" pitchFamily="33"/>
              </a:rPr>
              <a:t>void</a:t>
            </a:r>
            <a:r>
              <a:rPr lang="en-US" sz="1600" dirty="0">
                <a:solidFill>
                  <a:srgbClr val="000000"/>
                </a:solidFill>
                <a:latin typeface="IBM Plex Sans" panose="020B0503050203000203" pitchFamily="34" charset="0"/>
                <a:ea typeface="Consolas" pitchFamily="33"/>
                <a:cs typeface="Consolas" pitchFamily="33"/>
              </a:rPr>
              <a:t> </a:t>
            </a:r>
            <a:r>
              <a:rPr lang="en-US" sz="1600" dirty="0" err="1">
                <a:solidFill>
                  <a:srgbClr val="000000"/>
                </a:solidFill>
                <a:latin typeface="IBM Plex Sans" panose="020B0503050203000203" pitchFamily="34" charset="0"/>
                <a:ea typeface="Consolas" pitchFamily="33"/>
                <a:cs typeface="Consolas" pitchFamily="33"/>
              </a:rPr>
              <a:t>doStuff</a:t>
            </a:r>
            <a:r>
              <a:rPr lang="en-US" sz="1600" dirty="0">
                <a:solidFill>
                  <a:srgbClr val="000000"/>
                </a:solidFill>
                <a:latin typeface="IBM Plex Sans" panose="020B0503050203000203" pitchFamily="34" charset="0"/>
                <a:ea typeface="Consolas" pitchFamily="33"/>
                <a:cs typeface="Consolas" pitchFamily="33"/>
              </a:rPr>
              <a:t>() {</a:t>
            </a:r>
          </a:p>
          <a:p>
            <a:pPr defTabSz="822960" hangingPunct="0"/>
            <a:r>
              <a:rPr lang="en-US" sz="1600" dirty="0">
                <a:solidFill>
                  <a:srgbClr val="000000"/>
                </a:solidFill>
                <a:latin typeface="IBM Plex Sans" panose="020B0503050203000203" pitchFamily="34" charset="0"/>
                <a:ea typeface="Consolas" pitchFamily="33"/>
                <a:cs typeface="Consolas" pitchFamily="33"/>
              </a:rPr>
              <a:t>        </a:t>
            </a:r>
            <a:r>
              <a:rPr lang="en-US" sz="1600" dirty="0" err="1">
                <a:solidFill>
                  <a:srgbClr val="000000"/>
                </a:solidFill>
                <a:latin typeface="IBM Plex Sans" panose="020B0503050203000203" pitchFamily="34" charset="0"/>
                <a:ea typeface="Consolas" pitchFamily="33"/>
                <a:cs typeface="Consolas" pitchFamily="33"/>
              </a:rPr>
              <a:t>ServiceInstance</a:t>
            </a:r>
            <a:r>
              <a:rPr lang="en-US" sz="1600" dirty="0">
                <a:solidFill>
                  <a:srgbClr val="000000"/>
                </a:solidFill>
                <a:latin typeface="IBM Plex Sans" panose="020B0503050203000203" pitchFamily="34" charset="0"/>
                <a:ea typeface="Consolas" pitchFamily="33"/>
                <a:cs typeface="Consolas" pitchFamily="33"/>
              </a:rPr>
              <a:t> </a:t>
            </a:r>
            <a:r>
              <a:rPr lang="en-US" sz="1600" dirty="0">
                <a:solidFill>
                  <a:srgbClr val="6A3E3E"/>
                </a:solidFill>
                <a:latin typeface="IBM Plex Sans" panose="020B0503050203000203" pitchFamily="34" charset="0"/>
                <a:ea typeface="Consolas" pitchFamily="33"/>
                <a:cs typeface="Consolas" pitchFamily="33"/>
              </a:rPr>
              <a:t>instance</a:t>
            </a:r>
            <a:r>
              <a:rPr lang="en-US" sz="1600" dirty="0">
                <a:solidFill>
                  <a:srgbClr val="000000"/>
                </a:solidFill>
                <a:latin typeface="IBM Plex Sans" panose="020B0503050203000203" pitchFamily="34" charset="0"/>
                <a:ea typeface="Consolas" pitchFamily="33"/>
                <a:cs typeface="Consolas" pitchFamily="33"/>
              </a:rPr>
              <a:t> = </a:t>
            </a:r>
            <a:r>
              <a:rPr lang="en-US" sz="1600" dirty="0" err="1">
                <a:solidFill>
                  <a:srgbClr val="0000C0"/>
                </a:solidFill>
                <a:latin typeface="IBM Plex Sans" panose="020B0503050203000203" pitchFamily="34" charset="0"/>
                <a:ea typeface="Consolas" pitchFamily="33"/>
                <a:cs typeface="Consolas" pitchFamily="33"/>
              </a:rPr>
              <a:t>loadBalancer</a:t>
            </a:r>
            <a:r>
              <a:rPr lang="en-US" sz="1600" dirty="0" err="1">
                <a:solidFill>
                  <a:srgbClr val="000000"/>
                </a:solidFill>
                <a:latin typeface="IBM Plex Sans" panose="020B0503050203000203" pitchFamily="34" charset="0"/>
                <a:ea typeface="Consolas" pitchFamily="33"/>
                <a:cs typeface="Consolas" pitchFamily="33"/>
              </a:rPr>
              <a:t>.choose</a:t>
            </a:r>
            <a:r>
              <a:rPr lang="en-US" sz="1600" dirty="0">
                <a:solidFill>
                  <a:srgbClr val="000000"/>
                </a:solidFill>
                <a:latin typeface="IBM Plex Sans" panose="020B0503050203000203" pitchFamily="34" charset="0"/>
                <a:ea typeface="Consolas" pitchFamily="33"/>
                <a:cs typeface="Consolas" pitchFamily="33"/>
              </a:rPr>
              <a:t>(</a:t>
            </a:r>
            <a:r>
              <a:rPr lang="en-US" sz="1600" dirty="0">
                <a:solidFill>
                  <a:srgbClr val="2A00FF"/>
                </a:solidFill>
                <a:latin typeface="IBM Plex Sans" panose="020B0503050203000203" pitchFamily="34" charset="0"/>
                <a:ea typeface="Consolas" pitchFamily="33"/>
                <a:cs typeface="Consolas" pitchFamily="33"/>
              </a:rPr>
              <a:t>"subject"</a:t>
            </a:r>
            <a:r>
              <a:rPr lang="en-US" sz="1600" dirty="0">
                <a:solidFill>
                  <a:srgbClr val="000000"/>
                </a:solidFill>
                <a:latin typeface="IBM Plex Sans" panose="020B0503050203000203" pitchFamily="34" charset="0"/>
                <a:ea typeface="Consolas" pitchFamily="33"/>
                <a:cs typeface="Consolas" pitchFamily="33"/>
              </a:rPr>
              <a:t>);</a:t>
            </a:r>
          </a:p>
          <a:p>
            <a:pPr defTabSz="822960" hangingPunct="0"/>
            <a:r>
              <a:rPr lang="en-US" sz="1600" dirty="0">
                <a:solidFill>
                  <a:srgbClr val="000000"/>
                </a:solidFill>
                <a:latin typeface="IBM Plex Sans" panose="020B0503050203000203" pitchFamily="34" charset="0"/>
                <a:ea typeface="Consolas" pitchFamily="33"/>
                <a:cs typeface="Consolas" pitchFamily="33"/>
              </a:rPr>
              <a:t>        URI </a:t>
            </a:r>
            <a:r>
              <a:rPr lang="en-US" sz="1600" dirty="0" err="1">
                <a:solidFill>
                  <a:srgbClr val="6A3E3E"/>
                </a:solidFill>
                <a:latin typeface="IBM Plex Sans" panose="020B0503050203000203" pitchFamily="34" charset="0"/>
                <a:ea typeface="Consolas" pitchFamily="33"/>
                <a:cs typeface="Consolas" pitchFamily="33"/>
              </a:rPr>
              <a:t>subjectUri</a:t>
            </a:r>
            <a:r>
              <a:rPr lang="en-US" sz="1600" dirty="0">
                <a:solidFill>
                  <a:srgbClr val="000000"/>
                </a:solidFill>
                <a:latin typeface="IBM Plex Sans" panose="020B0503050203000203" pitchFamily="34" charset="0"/>
                <a:ea typeface="Consolas" pitchFamily="33"/>
                <a:cs typeface="Consolas" pitchFamily="33"/>
              </a:rPr>
              <a:t> = </a:t>
            </a:r>
            <a:r>
              <a:rPr lang="en-US" sz="1600" dirty="0" err="1">
                <a:solidFill>
                  <a:srgbClr val="000000"/>
                </a:solidFill>
                <a:latin typeface="IBM Plex Sans" panose="020B0503050203000203" pitchFamily="34" charset="0"/>
                <a:ea typeface="Consolas" pitchFamily="33"/>
                <a:cs typeface="Consolas" pitchFamily="33"/>
              </a:rPr>
              <a:t>URI.</a:t>
            </a:r>
            <a:r>
              <a:rPr lang="en-US" sz="1600" i="1" dirty="0" err="1">
                <a:solidFill>
                  <a:srgbClr val="000000"/>
                </a:solidFill>
                <a:latin typeface="IBM Plex Sans" panose="020B0503050203000203" pitchFamily="34" charset="0"/>
                <a:ea typeface="Consolas" pitchFamily="33"/>
                <a:cs typeface="Consolas" pitchFamily="33"/>
              </a:rPr>
              <a:t>create</a:t>
            </a:r>
            <a:r>
              <a:rPr lang="en-US" sz="1600" dirty="0">
                <a:solidFill>
                  <a:srgbClr val="000000"/>
                </a:solidFill>
                <a:latin typeface="IBM Plex Sans" panose="020B0503050203000203" pitchFamily="34" charset="0"/>
                <a:ea typeface="Consolas" pitchFamily="33"/>
                <a:cs typeface="Consolas" pitchFamily="33"/>
              </a:rPr>
              <a:t>(</a:t>
            </a:r>
            <a:r>
              <a:rPr lang="en-US" sz="1600" dirty="0" err="1">
                <a:solidFill>
                  <a:srgbClr val="000000"/>
                </a:solidFill>
                <a:latin typeface="IBM Plex Sans" panose="020B0503050203000203" pitchFamily="34" charset="0"/>
                <a:ea typeface="Consolas" pitchFamily="33"/>
                <a:cs typeface="Consolas" pitchFamily="33"/>
              </a:rPr>
              <a:t>String.</a:t>
            </a:r>
            <a:r>
              <a:rPr lang="en-US" sz="1600" i="1" dirty="0" err="1">
                <a:solidFill>
                  <a:srgbClr val="000000"/>
                </a:solidFill>
                <a:latin typeface="IBM Plex Sans" panose="020B0503050203000203" pitchFamily="34" charset="0"/>
                <a:ea typeface="Consolas" pitchFamily="33"/>
                <a:cs typeface="Consolas" pitchFamily="33"/>
              </a:rPr>
              <a:t>format</a:t>
            </a:r>
            <a:r>
              <a:rPr lang="en-US" sz="1600" dirty="0">
                <a:solidFill>
                  <a:srgbClr val="000000"/>
                </a:solidFill>
                <a:latin typeface="IBM Plex Sans" panose="020B0503050203000203" pitchFamily="34" charset="0"/>
                <a:ea typeface="Consolas" pitchFamily="33"/>
                <a:cs typeface="Consolas" pitchFamily="33"/>
              </a:rPr>
              <a:t>(</a:t>
            </a:r>
            <a:r>
              <a:rPr lang="en-US" sz="1600" dirty="0">
                <a:solidFill>
                  <a:srgbClr val="2A00FF"/>
                </a:solidFill>
                <a:latin typeface="IBM Plex Sans" panose="020B0503050203000203" pitchFamily="34" charset="0"/>
                <a:ea typeface="Consolas" pitchFamily="33"/>
                <a:cs typeface="Consolas" pitchFamily="33"/>
              </a:rPr>
              <a:t>"http://%s:%s"</a:t>
            </a:r>
            <a:r>
              <a:rPr lang="en-US" sz="1600" dirty="0">
                <a:solidFill>
                  <a:srgbClr val="000000"/>
                </a:solidFill>
                <a:latin typeface="IBM Plex Sans" panose="020B0503050203000203" pitchFamily="34" charset="0"/>
                <a:ea typeface="Consolas" pitchFamily="33"/>
                <a:cs typeface="Consolas" pitchFamily="33"/>
              </a:rPr>
              <a:t>,</a:t>
            </a:r>
          </a:p>
          <a:p>
            <a:pPr defTabSz="822960" hangingPunct="0"/>
            <a:r>
              <a:rPr lang="en-US" sz="1600" dirty="0">
                <a:solidFill>
                  <a:srgbClr val="000000"/>
                </a:solidFill>
                <a:latin typeface="IBM Plex Sans" panose="020B0503050203000203" pitchFamily="34" charset="0"/>
                <a:ea typeface="Consolas" pitchFamily="33"/>
                <a:cs typeface="Consolas" pitchFamily="33"/>
              </a:rPr>
              <a:t>            </a:t>
            </a:r>
            <a:r>
              <a:rPr lang="en-US" sz="1600" dirty="0" err="1">
                <a:solidFill>
                  <a:srgbClr val="6A3E3E"/>
                </a:solidFill>
                <a:latin typeface="IBM Plex Sans" panose="020B0503050203000203" pitchFamily="34" charset="0"/>
                <a:ea typeface="Consolas" pitchFamily="33"/>
                <a:cs typeface="Consolas" pitchFamily="33"/>
              </a:rPr>
              <a:t>instance</a:t>
            </a:r>
            <a:r>
              <a:rPr lang="en-US" sz="1600" dirty="0" err="1">
                <a:solidFill>
                  <a:srgbClr val="000000"/>
                </a:solidFill>
                <a:latin typeface="IBM Plex Sans" panose="020B0503050203000203" pitchFamily="34" charset="0"/>
                <a:ea typeface="Consolas" pitchFamily="33"/>
                <a:cs typeface="Consolas" pitchFamily="33"/>
              </a:rPr>
              <a:t>.getHost</a:t>
            </a:r>
            <a:r>
              <a:rPr lang="en-US" sz="1600" dirty="0">
                <a:solidFill>
                  <a:srgbClr val="000000"/>
                </a:solidFill>
                <a:latin typeface="IBM Plex Sans" panose="020B0503050203000203" pitchFamily="34" charset="0"/>
                <a:ea typeface="Consolas" pitchFamily="33"/>
                <a:cs typeface="Consolas" pitchFamily="33"/>
              </a:rPr>
              <a:t>(), </a:t>
            </a:r>
            <a:r>
              <a:rPr lang="en-US" sz="1600" dirty="0" err="1">
                <a:solidFill>
                  <a:srgbClr val="6A3E3E"/>
                </a:solidFill>
                <a:latin typeface="IBM Plex Sans" panose="020B0503050203000203" pitchFamily="34" charset="0"/>
                <a:ea typeface="Consolas" pitchFamily="33"/>
                <a:cs typeface="Consolas" pitchFamily="33"/>
              </a:rPr>
              <a:t>instance</a:t>
            </a:r>
            <a:r>
              <a:rPr lang="en-US" sz="1600" dirty="0" err="1">
                <a:solidFill>
                  <a:srgbClr val="000000"/>
                </a:solidFill>
                <a:latin typeface="IBM Plex Sans" panose="020B0503050203000203" pitchFamily="34" charset="0"/>
                <a:ea typeface="Consolas" pitchFamily="33"/>
                <a:cs typeface="Consolas" pitchFamily="33"/>
              </a:rPr>
              <a:t>.getPort</a:t>
            </a:r>
            <a:r>
              <a:rPr lang="en-US" sz="1600" dirty="0">
                <a:solidFill>
                  <a:srgbClr val="000000"/>
                </a:solidFill>
                <a:latin typeface="IBM Plex Sans" panose="020B0503050203000203" pitchFamily="34" charset="0"/>
                <a:ea typeface="Consolas" pitchFamily="33"/>
                <a:cs typeface="Consolas" pitchFamily="33"/>
              </a:rPr>
              <a:t>()));</a:t>
            </a:r>
          </a:p>
          <a:p>
            <a:pPr defTabSz="822960" hangingPunct="0"/>
            <a:r>
              <a:rPr lang="en-US" sz="1600" dirty="0">
                <a:solidFill>
                  <a:srgbClr val="000000"/>
                </a:solidFill>
                <a:latin typeface="IBM Plex Sans" panose="020B0503050203000203" pitchFamily="34" charset="0"/>
                <a:ea typeface="Consolas" pitchFamily="33"/>
                <a:cs typeface="Consolas" pitchFamily="33"/>
              </a:rPr>
              <a:t>        </a:t>
            </a:r>
            <a:r>
              <a:rPr lang="en-US" sz="1600" dirty="0">
                <a:solidFill>
                  <a:srgbClr val="3F7F5F"/>
                </a:solidFill>
                <a:latin typeface="IBM Plex Sans" panose="020B0503050203000203" pitchFamily="34" charset="0"/>
                <a:ea typeface="Consolas" pitchFamily="33"/>
                <a:cs typeface="Consolas" pitchFamily="33"/>
              </a:rPr>
              <a:t>// ... do something with the URI</a:t>
            </a:r>
          </a:p>
          <a:p>
            <a:pPr defTabSz="822960" hangingPunct="0"/>
            <a:r>
              <a:rPr lang="en-US" sz="1600" dirty="0">
                <a:solidFill>
                  <a:srgbClr val="000000"/>
                </a:solidFill>
                <a:latin typeface="IBM Plex Sans" panose="020B0503050203000203" pitchFamily="34" charset="0"/>
                <a:ea typeface="Consolas" pitchFamily="33"/>
                <a:cs typeface="Consolas" pitchFamily="33"/>
              </a:rPr>
              <a:t>    }</a:t>
            </a:r>
          </a:p>
          <a:p>
            <a:pPr defTabSz="822960" hangingPunct="0"/>
            <a:r>
              <a:rPr lang="en-US" sz="1600" dirty="0">
                <a:solidFill>
                  <a:srgbClr val="000000"/>
                </a:solidFill>
                <a:latin typeface="IBM Plex Sans" panose="020B0503050203000203" pitchFamily="34" charset="0"/>
                <a:ea typeface="Consolas" pitchFamily="33"/>
                <a:cs typeface="Consolas" pitchFamily="33"/>
              </a:rPr>
              <a:t>}</a:t>
            </a:r>
          </a:p>
        </p:txBody>
      </p:sp>
      <p:sp>
        <p:nvSpPr>
          <p:cNvPr id="14" name="Straight Connector 13">
            <a:extLst>
              <a:ext uri="{FF2B5EF4-FFF2-40B4-BE49-F238E27FC236}">
                <a16:creationId xmlns:a16="http://schemas.microsoft.com/office/drawing/2014/main" id="{93D3F1DF-6667-4FCC-81AE-95A13E6B9B3A}"/>
              </a:ext>
            </a:extLst>
          </p:cNvPr>
          <p:cNvSpPr/>
          <p:nvPr/>
        </p:nvSpPr>
        <p:spPr>
          <a:xfrm flipH="1">
            <a:off x="7632145" y="2995863"/>
            <a:ext cx="837216" cy="731592"/>
          </a:xfrm>
          <a:prstGeom prst="line">
            <a:avLst/>
          </a:prstGeom>
          <a:noFill/>
          <a:ln w="0">
            <a:solidFill>
              <a:srgbClr val="990000"/>
            </a:solidFill>
            <a:prstDash val="solid"/>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15" name="TextBox 14">
            <a:extLst>
              <a:ext uri="{FF2B5EF4-FFF2-40B4-BE49-F238E27FC236}">
                <a16:creationId xmlns:a16="http://schemas.microsoft.com/office/drawing/2014/main" id="{491D53FC-C96A-4306-911A-BE0A56DC4F6C}"/>
              </a:ext>
            </a:extLst>
          </p:cNvPr>
          <p:cNvSpPr txBox="1"/>
          <p:nvPr/>
        </p:nvSpPr>
        <p:spPr>
          <a:xfrm>
            <a:off x="8166324" y="2717431"/>
            <a:ext cx="3739946" cy="351865"/>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r>
              <a:rPr lang="en-US" sz="1600">
                <a:solidFill>
                  <a:srgbClr val="990000"/>
                </a:solidFill>
                <a:latin typeface="IBM Plex Sans" panose="020B0503050203000203" pitchFamily="34" charset="0"/>
                <a:ea typeface="Microsoft YaHei" pitchFamily="2"/>
                <a:cs typeface="Mangal" pitchFamily="2"/>
              </a:rPr>
              <a:t>“subject” - An example of a “client-id”</a:t>
            </a:r>
          </a:p>
        </p:txBody>
      </p:sp>
      <p:sp>
        <p:nvSpPr>
          <p:cNvPr id="16" name="TextBox 15">
            <a:extLst>
              <a:ext uri="{FF2B5EF4-FFF2-40B4-BE49-F238E27FC236}">
                <a16:creationId xmlns:a16="http://schemas.microsoft.com/office/drawing/2014/main" id="{702231BA-0CA6-48F4-84E2-E2C8CFA7A914}"/>
              </a:ext>
            </a:extLst>
          </p:cNvPr>
          <p:cNvSpPr txBox="1"/>
          <p:nvPr/>
        </p:nvSpPr>
        <p:spPr>
          <a:xfrm>
            <a:off x="379729" y="5612486"/>
            <a:ext cx="2459266" cy="615270"/>
          </a:xfrm>
          <a:prstGeom prst="rect">
            <a:avLst/>
          </a:prstGeom>
          <a:solidFill>
            <a:srgbClr val="EEEEEE"/>
          </a:solidFill>
          <a:ln w="0">
            <a:solidFill>
              <a:srgbClr val="990000"/>
            </a:solidFill>
            <a:prstDash val="solid"/>
          </a:ln>
        </p:spPr>
        <p:txBody>
          <a:bodyPr vert="horz" wrap="square" lIns="81000" tIns="40500" rIns="81000" bIns="40500" anchorCtr="0" compatLnSpc="0">
            <a:spAutoFit/>
          </a:bodyPr>
          <a:lstStyle/>
          <a:p>
            <a:pPr defTabSz="822960" hangingPunct="0"/>
            <a:r>
              <a:rPr lang="en-US" sz="1600" dirty="0">
                <a:solidFill>
                  <a:srgbClr val="990000"/>
                </a:solidFill>
                <a:latin typeface="IBM Plex Sans" panose="020B0503050203000203" pitchFamily="34" charset="0"/>
                <a:ea typeface="Microsoft YaHei" pitchFamily="2"/>
                <a:cs typeface="Mangal" pitchFamily="2"/>
              </a:rPr>
              <a:t>Instance selected by the</a:t>
            </a:r>
          </a:p>
          <a:p>
            <a:pPr defTabSz="822960" hangingPunct="0"/>
            <a:r>
              <a:rPr lang="en-US" sz="1600" dirty="0">
                <a:solidFill>
                  <a:srgbClr val="990000"/>
                </a:solidFill>
                <a:latin typeface="IBM Plex Sans" panose="020B0503050203000203" pitchFamily="34" charset="0"/>
                <a:ea typeface="Microsoft YaHei" pitchFamily="2"/>
                <a:cs typeface="Mangal" pitchFamily="2"/>
              </a:rPr>
              <a:t>load balancer</a:t>
            </a:r>
          </a:p>
        </p:txBody>
      </p:sp>
      <p:sp>
        <p:nvSpPr>
          <p:cNvPr id="17" name="Straight Connector 16">
            <a:extLst>
              <a:ext uri="{FF2B5EF4-FFF2-40B4-BE49-F238E27FC236}">
                <a16:creationId xmlns:a16="http://schemas.microsoft.com/office/drawing/2014/main" id="{3B409594-BFAD-4485-84BD-3879B738BC1B}"/>
              </a:ext>
            </a:extLst>
          </p:cNvPr>
          <p:cNvSpPr/>
          <p:nvPr/>
        </p:nvSpPr>
        <p:spPr>
          <a:xfrm flipH="1">
            <a:off x="966169" y="4001884"/>
            <a:ext cx="1084105" cy="1610603"/>
          </a:xfrm>
          <a:prstGeom prst="line">
            <a:avLst/>
          </a:prstGeom>
          <a:noFill/>
          <a:ln w="0">
            <a:solidFill>
              <a:srgbClr val="990000"/>
            </a:solidFill>
            <a:prstDash val="solid"/>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3239746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API Reference</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428823"/>
            <a:ext cx="11297194" cy="2246769"/>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Previous example used Ribbon API directly</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Not desirable – couples code to Ribbon</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Upcoming examples will show declarative approach</a:t>
            </a:r>
          </a:p>
          <a:p>
            <a:pPr marL="800100" lvl="1" indent="-342900">
              <a:buFont typeface="Courier New" panose="02070309020205020404" pitchFamily="49" charset="0"/>
              <a:buChar char="o"/>
            </a:pPr>
            <a:r>
              <a:rPr lang="en-US" dirty="0">
                <a:latin typeface="IBM Plex Sans" panose="020B0503050203000203" pitchFamily="34" charset="0"/>
              </a:rPr>
              <a:t>Feign, </a:t>
            </a:r>
            <a:r>
              <a:rPr lang="en-US" dirty="0" err="1">
                <a:latin typeface="IBM Plex Sans" panose="020B0503050203000203" pitchFamily="34" charset="0"/>
              </a:rPr>
              <a:t>Hystrix</a:t>
            </a:r>
            <a:endParaRPr lang="en-US" dirty="0">
              <a:latin typeface="IBM Plex Sans" panose="020B0503050203000203" pitchFamily="34" charset="0"/>
            </a:endParaRPr>
          </a:p>
          <a:p>
            <a:pPr marL="800100" lvl="1" indent="-342900">
              <a:buFont typeface="Courier New" panose="02070309020205020404" pitchFamily="49" charset="0"/>
              <a:buChar char="o"/>
            </a:pPr>
            <a:r>
              <a:rPr lang="en-US" dirty="0" err="1">
                <a:latin typeface="IBM Plex Sans" panose="020B0503050203000203" pitchFamily="34" charset="0"/>
              </a:rPr>
              <a:t>RestTemplate</a:t>
            </a:r>
            <a:endParaRPr lang="en-US" dirty="0">
              <a:latin typeface="IBM Plex Sans" panose="020B0503050203000203" pitchFamily="34" charset="0"/>
            </a:endParaRPr>
          </a:p>
        </p:txBody>
      </p:sp>
    </p:spTree>
    <p:extLst>
      <p:ext uri="{BB962C8B-B14F-4D97-AF65-F5344CB8AC3E}">
        <p14:creationId xmlns:p14="http://schemas.microsoft.com/office/powerpoint/2010/main" val="879151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190500" y="1828800"/>
            <a:ext cx="2667000" cy="53340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302000" y="1714500"/>
            <a:ext cx="8509000" cy="43815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Who I am: &lt;Instructor Name&gt;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Title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Organization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Role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Background</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Cloud – Client Side Load Balancing With Ribbon</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err="1"/>
              <a:t>RestTemplate</a:t>
            </a:r>
            <a:r>
              <a:rPr lang="en-US" dirty="0"/>
              <a:t> as Ribbon Client</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428823"/>
            <a:ext cx="11297194" cy="3139321"/>
          </a:xfrm>
          <a:prstGeom prst="rect">
            <a:avLst/>
          </a:prstGeom>
        </p:spPr>
        <p:txBody>
          <a:bodyPr wrap="square">
            <a:spAutoFit/>
          </a:bodyPr>
          <a:lstStyle/>
          <a:p>
            <a:pPr marL="342900" indent="-342900">
              <a:buFont typeface="Arial" panose="020B0604020202020204" pitchFamily="34" charset="0"/>
              <a:buChar char="•"/>
            </a:pPr>
            <a:r>
              <a:rPr lang="en-US" dirty="0">
                <a:latin typeface="IBM Plex Sans" panose="020B0503050203000203" pitchFamily="34" charset="0"/>
              </a:rPr>
              <a:t>Spring Cloud can provide a load-balanced </a:t>
            </a:r>
            <a:r>
              <a:rPr lang="en-US" dirty="0" err="1">
                <a:latin typeface="IBM Plex Sans" panose="020B0503050203000203" pitchFamily="34" charset="0"/>
              </a:rPr>
              <a:t>RestTemplate</a:t>
            </a:r>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a:p>
            <a:pPr marL="342900" indent="-342900">
              <a:buFont typeface="Arial" panose="020B0604020202020204" pitchFamily="34" charset="0"/>
              <a:buChar char="•"/>
            </a:pPr>
            <a:endParaRPr lang="en-US" dirty="0">
              <a:latin typeface="IBM Plex Sans" panose="020B0503050203000203" pitchFamily="34" charset="0"/>
            </a:endParaRPr>
          </a:p>
          <a:p>
            <a:pPr marL="342900" indent="-342900">
              <a:buFont typeface="Arial" panose="020B0604020202020204" pitchFamily="34" charset="0"/>
              <a:buChar char="•"/>
            </a:pPr>
            <a:r>
              <a:rPr lang="en-US" dirty="0">
                <a:latin typeface="IBM Plex Sans" panose="020B0503050203000203" pitchFamily="34" charset="0"/>
              </a:rPr>
              <a:t>To use:</a:t>
            </a:r>
          </a:p>
          <a:p>
            <a:pPr marL="342900" indent="-342900">
              <a:buFont typeface="Arial" panose="020B0604020202020204" pitchFamily="34" charset="0"/>
              <a:buChar char="•"/>
            </a:pPr>
            <a:r>
              <a:rPr lang="en-US" dirty="0">
                <a:latin typeface="IBM Plex Sans" panose="020B0503050203000203" pitchFamily="34" charset="0"/>
              </a:rPr>
              <a:t>@</a:t>
            </a:r>
            <a:r>
              <a:rPr lang="en-US" dirty="0" err="1">
                <a:latin typeface="IBM Plex Sans" panose="020B0503050203000203" pitchFamily="34" charset="0"/>
              </a:rPr>
              <a:t>Autowire</a:t>
            </a:r>
            <a:r>
              <a:rPr lang="en-US" dirty="0">
                <a:latin typeface="IBM Plex Sans" panose="020B0503050203000203" pitchFamily="34" charset="0"/>
              </a:rPr>
              <a:t> the </a:t>
            </a:r>
            <a:r>
              <a:rPr lang="en-US" dirty="0" err="1">
                <a:latin typeface="IBM Plex Sans" panose="020B0503050203000203" pitchFamily="34" charset="0"/>
              </a:rPr>
              <a:t>RestTemplate</a:t>
            </a:r>
            <a:endParaRPr lang="en-US" dirty="0">
              <a:latin typeface="IBM Plex Sans" panose="020B0503050203000203" pitchFamily="34" charset="0"/>
            </a:endParaRPr>
          </a:p>
          <a:p>
            <a:pPr marL="342900" indent="-342900">
              <a:buFont typeface="Arial" panose="020B0604020202020204" pitchFamily="34" charset="0"/>
              <a:buChar char="•"/>
            </a:pPr>
            <a:r>
              <a:rPr lang="en-US" dirty="0">
                <a:latin typeface="IBM Plex Sans" panose="020B0503050203000203" pitchFamily="34" charset="0"/>
              </a:rPr>
              <a:t>Qualify with @</a:t>
            </a:r>
            <a:r>
              <a:rPr lang="en-US" dirty="0" err="1">
                <a:latin typeface="IBM Plex Sans" panose="020B0503050203000203" pitchFamily="34" charset="0"/>
              </a:rPr>
              <a:t>LoadBalanced</a:t>
            </a:r>
            <a:r>
              <a:rPr lang="en-US" dirty="0">
                <a:latin typeface="IBM Plex Sans" panose="020B0503050203000203" pitchFamily="34" charset="0"/>
              </a:rPr>
              <a:t> if multiple</a:t>
            </a:r>
          </a:p>
          <a:p>
            <a:pPr marL="342900" indent="-342900">
              <a:buFont typeface="Arial" panose="020B0604020202020204" pitchFamily="34" charset="0"/>
              <a:buChar char="•"/>
            </a:pPr>
            <a:r>
              <a:rPr lang="en-US" dirty="0">
                <a:latin typeface="IBM Plex Sans" panose="020B0503050203000203" pitchFamily="34" charset="0"/>
              </a:rPr>
              <a:t>Specify service to call using syntax “http://&lt;service-name&gt;</a:t>
            </a:r>
          </a:p>
        </p:txBody>
      </p:sp>
      <p:sp>
        <p:nvSpPr>
          <p:cNvPr id="13" name="TextBox 12">
            <a:extLst>
              <a:ext uri="{FF2B5EF4-FFF2-40B4-BE49-F238E27FC236}">
                <a16:creationId xmlns:a16="http://schemas.microsoft.com/office/drawing/2014/main" id="{8D9F5B36-0DEB-48BC-A77C-5A4F33799EEA}"/>
              </a:ext>
            </a:extLst>
          </p:cNvPr>
          <p:cNvSpPr txBox="1"/>
          <p:nvPr/>
        </p:nvSpPr>
        <p:spPr>
          <a:xfrm>
            <a:off x="6150751" y="1842937"/>
            <a:ext cx="2461904" cy="581928"/>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r>
              <a:rPr lang="en-US" sz="1500">
                <a:solidFill>
                  <a:srgbClr val="990000"/>
                </a:solidFill>
                <a:latin typeface="IBM Plex Sans" panose="020B0503050203000203" pitchFamily="34" charset="0"/>
                <a:ea typeface="Microsoft YaHei" pitchFamily="2"/>
                <a:cs typeface="Mangal" pitchFamily="2"/>
              </a:rPr>
              <a:t>Hook RestTemplate up</a:t>
            </a:r>
          </a:p>
          <a:p>
            <a:pPr defTabSz="822960" hangingPunct="0"/>
            <a:r>
              <a:rPr lang="en-US" sz="1500">
                <a:solidFill>
                  <a:srgbClr val="990000"/>
                </a:solidFill>
                <a:latin typeface="IBM Plex Sans" panose="020B0503050203000203" pitchFamily="34" charset="0"/>
                <a:ea typeface="Microsoft YaHei" pitchFamily="2"/>
                <a:cs typeface="Mangal" pitchFamily="2"/>
              </a:rPr>
              <a:t>with Ribbon load balancer.</a:t>
            </a:r>
          </a:p>
        </p:txBody>
      </p:sp>
      <p:sp>
        <p:nvSpPr>
          <p:cNvPr id="14" name="TextBox 13">
            <a:extLst>
              <a:ext uri="{FF2B5EF4-FFF2-40B4-BE49-F238E27FC236}">
                <a16:creationId xmlns:a16="http://schemas.microsoft.com/office/drawing/2014/main" id="{F9724AED-1DEC-4C0F-BAD3-C9458396AA30}"/>
              </a:ext>
            </a:extLst>
          </p:cNvPr>
          <p:cNvSpPr txBox="1"/>
          <p:nvPr/>
        </p:nvSpPr>
        <p:spPr>
          <a:xfrm>
            <a:off x="848815" y="1987441"/>
            <a:ext cx="3429861" cy="1082065"/>
          </a:xfrm>
          <a:prstGeom prst="rect">
            <a:avLst/>
          </a:prstGeom>
          <a:solidFill>
            <a:srgbClr val="FFFFCC"/>
          </a:solidFill>
          <a:ln w="0">
            <a:solidFill>
              <a:srgbClr val="808080"/>
            </a:solidFill>
            <a:prstDash val="solid"/>
          </a:ln>
        </p:spPr>
        <p:txBody>
          <a:bodyPr vert="horz" wrap="none" lIns="81000" tIns="40500" rIns="81000" bIns="40500" anchorCtr="0" compatLnSpc="0">
            <a:spAutoFit/>
          </a:bodyPr>
          <a:lstStyle/>
          <a:p>
            <a:pPr defTabSz="822960" hangingPunct="0"/>
            <a:r>
              <a:rPr lang="en-US" sz="1500" dirty="0">
                <a:solidFill>
                  <a:srgbClr val="646464"/>
                </a:solidFill>
                <a:latin typeface="IBM Plex Sans" panose="020B0503050203000203" pitchFamily="34" charset="0"/>
                <a:ea typeface="Consolas" pitchFamily="33"/>
                <a:cs typeface="Consolas" pitchFamily="33"/>
              </a:rPr>
              <a:t>@Bean @</a:t>
            </a:r>
            <a:r>
              <a:rPr lang="en-US" sz="1500" dirty="0" err="1">
                <a:solidFill>
                  <a:srgbClr val="646464"/>
                </a:solidFill>
                <a:latin typeface="IBM Plex Sans" panose="020B0503050203000203" pitchFamily="34" charset="0"/>
                <a:ea typeface="Consolas" pitchFamily="33"/>
                <a:cs typeface="Consolas" pitchFamily="33"/>
              </a:rPr>
              <a:t>LoadBalanced</a:t>
            </a:r>
            <a:endParaRPr lang="en-US" sz="1500" dirty="0">
              <a:solidFill>
                <a:srgbClr val="646464"/>
              </a:solidFill>
              <a:latin typeface="IBM Plex Sans" panose="020B0503050203000203" pitchFamily="34" charset="0"/>
              <a:ea typeface="Consolas" pitchFamily="33"/>
              <a:cs typeface="Consolas" pitchFamily="33"/>
            </a:endParaRPr>
          </a:p>
          <a:p>
            <a:pPr defTabSz="822960" hangingPunct="0">
              <a:defRPr sz="1100">
                <a:solidFill>
                  <a:srgbClr val="000000"/>
                </a:solidFill>
                <a:latin typeface="Monaco" pitchFamily="49"/>
                <a:ea typeface="Monaco" pitchFamily="49"/>
                <a:cs typeface="Monaco" pitchFamily="49"/>
              </a:defRPr>
            </a:pPr>
            <a:r>
              <a:rPr lang="en-US" sz="1500" b="1" dirty="0">
                <a:solidFill>
                  <a:srgbClr val="7F0055"/>
                </a:solidFill>
                <a:latin typeface="IBM Plex Sans" panose="020B0503050203000203" pitchFamily="34" charset="0"/>
                <a:ea typeface="Consolas" pitchFamily="33"/>
                <a:cs typeface="Consolas" pitchFamily="33"/>
              </a:rPr>
              <a:t>public</a:t>
            </a:r>
            <a:r>
              <a:rPr lang="en-US" sz="1500" dirty="0">
                <a:solidFill>
                  <a:srgbClr val="000000"/>
                </a:solidFill>
                <a:latin typeface="IBM Plex Sans" panose="020B0503050203000203" pitchFamily="34" charset="0"/>
                <a:ea typeface="Consolas" pitchFamily="33"/>
                <a:cs typeface="Consolas" pitchFamily="33"/>
              </a:rPr>
              <a:t> </a:t>
            </a:r>
            <a:r>
              <a:rPr lang="en-US" sz="1500" dirty="0" err="1">
                <a:solidFill>
                  <a:srgbClr val="000000"/>
                </a:solidFill>
                <a:latin typeface="IBM Plex Sans" panose="020B0503050203000203" pitchFamily="34" charset="0"/>
                <a:ea typeface="Consolas" pitchFamily="33"/>
                <a:cs typeface="Consolas" pitchFamily="33"/>
              </a:rPr>
              <a:t>RestTemplate</a:t>
            </a:r>
            <a:r>
              <a:rPr lang="en-US" sz="1500" dirty="0">
                <a:solidFill>
                  <a:srgbClr val="000000"/>
                </a:solidFill>
                <a:latin typeface="IBM Plex Sans" panose="020B0503050203000203" pitchFamily="34" charset="0"/>
                <a:ea typeface="Consolas" pitchFamily="33"/>
                <a:cs typeface="Consolas" pitchFamily="33"/>
              </a:rPr>
              <a:t> </a:t>
            </a:r>
            <a:r>
              <a:rPr lang="en-US" sz="1500" dirty="0" err="1">
                <a:solidFill>
                  <a:srgbClr val="000000"/>
                </a:solidFill>
                <a:latin typeface="IBM Plex Sans" panose="020B0503050203000203" pitchFamily="34" charset="0"/>
                <a:ea typeface="Consolas" pitchFamily="33"/>
                <a:cs typeface="Consolas" pitchFamily="33"/>
              </a:rPr>
              <a:t>restTemplate</a:t>
            </a:r>
            <a:r>
              <a:rPr lang="en-US" sz="1500" dirty="0">
                <a:solidFill>
                  <a:srgbClr val="000000"/>
                </a:solidFill>
                <a:latin typeface="IBM Plex Sans" panose="020B0503050203000203" pitchFamily="34" charset="0"/>
                <a:ea typeface="Consolas" pitchFamily="33"/>
                <a:cs typeface="Consolas" pitchFamily="33"/>
              </a:rPr>
              <a:t>() {</a:t>
            </a:r>
          </a:p>
          <a:p>
            <a:pPr defTabSz="822960" hangingPunct="0">
              <a:defRPr sz="1100">
                <a:solidFill>
                  <a:srgbClr val="000000"/>
                </a:solidFill>
                <a:latin typeface="Monaco" pitchFamily="49"/>
                <a:ea typeface="Monaco" pitchFamily="49"/>
                <a:cs typeface="Monaco" pitchFamily="49"/>
              </a:defRPr>
            </a:pPr>
            <a:r>
              <a:rPr lang="en-US" sz="1500" dirty="0">
                <a:solidFill>
                  <a:srgbClr val="000000"/>
                </a:solidFill>
                <a:latin typeface="IBM Plex Sans" panose="020B0503050203000203" pitchFamily="34" charset="0"/>
                <a:ea typeface="Consolas" pitchFamily="33"/>
                <a:cs typeface="Consolas" pitchFamily="33"/>
              </a:rPr>
              <a:t>	return new </a:t>
            </a:r>
            <a:r>
              <a:rPr lang="en-US" sz="1500" dirty="0" err="1">
                <a:solidFill>
                  <a:srgbClr val="000000"/>
                </a:solidFill>
                <a:latin typeface="IBM Plex Sans" panose="020B0503050203000203" pitchFamily="34" charset="0"/>
                <a:ea typeface="Consolas" pitchFamily="33"/>
                <a:cs typeface="Consolas" pitchFamily="33"/>
              </a:rPr>
              <a:t>RestTemplate</a:t>
            </a:r>
            <a:r>
              <a:rPr lang="en-US" sz="1500" dirty="0">
                <a:solidFill>
                  <a:srgbClr val="000000"/>
                </a:solidFill>
                <a:latin typeface="IBM Plex Sans" panose="020B0503050203000203" pitchFamily="34" charset="0"/>
                <a:ea typeface="Consolas" pitchFamily="33"/>
                <a:cs typeface="Consolas" pitchFamily="33"/>
              </a:rPr>
              <a:t>();</a:t>
            </a:r>
          </a:p>
          <a:p>
            <a:pPr defTabSz="822960" hangingPunct="0">
              <a:defRPr sz="1100">
                <a:latin typeface="Monaco" pitchFamily="49"/>
                <a:ea typeface="Monaco" pitchFamily="49"/>
                <a:cs typeface="Monaco" pitchFamily="49"/>
              </a:defRPr>
            </a:pPr>
            <a:r>
              <a:rPr lang="en-US" sz="1500" dirty="0">
                <a:solidFill>
                  <a:srgbClr val="000000"/>
                </a:solidFill>
                <a:latin typeface="IBM Plex Sans" panose="020B0503050203000203" pitchFamily="34" charset="0"/>
                <a:ea typeface="Consolas" pitchFamily="33"/>
                <a:cs typeface="Consolas" pitchFamily="33"/>
              </a:rPr>
              <a:t>}  </a:t>
            </a:r>
          </a:p>
        </p:txBody>
      </p:sp>
      <p:sp>
        <p:nvSpPr>
          <p:cNvPr id="15" name="Straight Connector 14">
            <a:extLst>
              <a:ext uri="{FF2B5EF4-FFF2-40B4-BE49-F238E27FC236}">
                <a16:creationId xmlns:a16="http://schemas.microsoft.com/office/drawing/2014/main" id="{AE1BB6FB-B670-4A65-B0DA-DD7E7DF7B994}"/>
              </a:ext>
            </a:extLst>
          </p:cNvPr>
          <p:cNvSpPr/>
          <p:nvPr/>
        </p:nvSpPr>
        <p:spPr>
          <a:xfrm flipH="1">
            <a:off x="3564582" y="2152033"/>
            <a:ext cx="2586168" cy="0"/>
          </a:xfrm>
          <a:prstGeom prst="line">
            <a:avLst/>
          </a:prstGeom>
          <a:noFill/>
          <a:ln w="0">
            <a:solidFill>
              <a:srgbClr val="990000"/>
            </a:solidFill>
            <a:prstDash val="solid"/>
          </a:ln>
        </p:spPr>
        <p:txBody>
          <a:bodyPr vert="horz" wrap="none" lIns="81000" tIns="40500" rIns="81000" bIns="40500" anchor="ctr" anchorCtr="0" compatLnSpc="0"/>
          <a:lstStyle/>
          <a:p>
            <a:pPr defTabSz="822960" hangingPunct="0"/>
            <a:endParaRPr lang="en-US" sz="1500">
              <a:solidFill>
                <a:prstClr val="black"/>
              </a:solidFill>
              <a:latin typeface="IBM Plex Sans" panose="020B0503050203000203" pitchFamily="34" charset="0"/>
              <a:ea typeface="Microsoft YaHei" pitchFamily="2"/>
              <a:cs typeface="Mangal" pitchFamily="2"/>
            </a:endParaRPr>
          </a:p>
        </p:txBody>
      </p:sp>
      <p:sp>
        <p:nvSpPr>
          <p:cNvPr id="17" name="TextBox 16">
            <a:extLst>
              <a:ext uri="{FF2B5EF4-FFF2-40B4-BE49-F238E27FC236}">
                <a16:creationId xmlns:a16="http://schemas.microsoft.com/office/drawing/2014/main" id="{1D751CA9-92CF-442A-B759-1344B9C8A9F3}"/>
              </a:ext>
            </a:extLst>
          </p:cNvPr>
          <p:cNvSpPr txBox="1"/>
          <p:nvPr/>
        </p:nvSpPr>
        <p:spPr>
          <a:xfrm>
            <a:off x="848815" y="4609569"/>
            <a:ext cx="5797047" cy="1832270"/>
          </a:xfrm>
          <a:prstGeom prst="rect">
            <a:avLst/>
          </a:prstGeom>
          <a:solidFill>
            <a:srgbClr val="FFFFCC"/>
          </a:solidFill>
          <a:ln w="0">
            <a:solidFill>
              <a:srgbClr val="808080"/>
            </a:solidFill>
            <a:prstDash val="solid"/>
          </a:ln>
        </p:spPr>
        <p:txBody>
          <a:bodyPr vert="horz" wrap="none" lIns="81000" tIns="40500" rIns="81000" bIns="40500" anchorCtr="0" compatLnSpc="0">
            <a:spAutoFit/>
          </a:bodyPr>
          <a:lstStyle/>
          <a:p>
            <a:pPr defTabSz="822960" hangingPunct="0"/>
            <a:r>
              <a:rPr lang="en-US" sz="1500" b="1" dirty="0">
                <a:solidFill>
                  <a:srgbClr val="7F0055"/>
                </a:solidFill>
                <a:latin typeface="IBM Plex Sans" panose="020B0503050203000203" pitchFamily="34" charset="0"/>
                <a:ea typeface="Consolas" pitchFamily="33"/>
                <a:cs typeface="Consolas" pitchFamily="33"/>
              </a:rPr>
              <a:t>public</a:t>
            </a:r>
            <a:r>
              <a:rPr lang="en-US" sz="1500" dirty="0">
                <a:solidFill>
                  <a:srgbClr val="000000"/>
                </a:solidFill>
                <a:latin typeface="IBM Plex Sans" panose="020B0503050203000203" pitchFamily="34" charset="0"/>
                <a:ea typeface="Consolas" pitchFamily="33"/>
                <a:cs typeface="Consolas" pitchFamily="33"/>
              </a:rPr>
              <a:t> </a:t>
            </a:r>
            <a:r>
              <a:rPr lang="en-US" sz="1500" b="1" dirty="0">
                <a:solidFill>
                  <a:srgbClr val="7F0055"/>
                </a:solidFill>
                <a:latin typeface="IBM Plex Sans" panose="020B0503050203000203" pitchFamily="34" charset="0"/>
                <a:ea typeface="Consolas" pitchFamily="33"/>
                <a:cs typeface="Consolas" pitchFamily="33"/>
              </a:rPr>
              <a:t>class</a:t>
            </a:r>
            <a:r>
              <a:rPr lang="en-US" sz="1500" dirty="0">
                <a:solidFill>
                  <a:srgbClr val="000000"/>
                </a:solidFill>
                <a:latin typeface="IBM Plex Sans" panose="020B0503050203000203" pitchFamily="34" charset="0"/>
                <a:ea typeface="Consolas" pitchFamily="33"/>
                <a:cs typeface="Consolas" pitchFamily="33"/>
              </a:rPr>
              <a:t> </a:t>
            </a:r>
            <a:r>
              <a:rPr lang="en-US" sz="1500" dirty="0" err="1">
                <a:solidFill>
                  <a:srgbClr val="000000"/>
                </a:solidFill>
                <a:latin typeface="IBM Plex Sans" panose="020B0503050203000203" pitchFamily="34" charset="0"/>
                <a:ea typeface="Consolas" pitchFamily="33"/>
                <a:cs typeface="Consolas" pitchFamily="33"/>
              </a:rPr>
              <a:t>MyClass</a:t>
            </a:r>
            <a:r>
              <a:rPr lang="en-US" sz="1500" dirty="0">
                <a:solidFill>
                  <a:srgbClr val="000000"/>
                </a:solidFill>
                <a:latin typeface="IBM Plex Sans" panose="020B0503050203000203" pitchFamily="34" charset="0"/>
                <a:ea typeface="Consolas" pitchFamily="33"/>
                <a:cs typeface="Consolas" pitchFamily="33"/>
              </a:rPr>
              <a:t> {</a:t>
            </a:r>
          </a:p>
          <a:p>
            <a:pPr defTabSz="822960" hangingPunct="0"/>
            <a:r>
              <a:rPr lang="en-US" sz="1500" dirty="0">
                <a:solidFill>
                  <a:srgbClr val="000000"/>
                </a:solidFill>
                <a:latin typeface="IBM Plex Sans" panose="020B0503050203000203" pitchFamily="34" charset="0"/>
                <a:ea typeface="Consolas" pitchFamily="33"/>
                <a:cs typeface="Consolas" pitchFamily="33"/>
              </a:rPr>
              <a:t>    </a:t>
            </a:r>
            <a:r>
              <a:rPr lang="en-US" sz="1500" dirty="0">
                <a:solidFill>
                  <a:srgbClr val="646464"/>
                </a:solidFill>
                <a:latin typeface="IBM Plex Sans" panose="020B0503050203000203" pitchFamily="34" charset="0"/>
                <a:ea typeface="Consolas" pitchFamily="33"/>
                <a:cs typeface="Consolas" pitchFamily="33"/>
              </a:rPr>
              <a:t>@</a:t>
            </a:r>
            <a:r>
              <a:rPr lang="en-US" sz="1500" dirty="0" err="1">
                <a:solidFill>
                  <a:srgbClr val="646464"/>
                </a:solidFill>
                <a:latin typeface="IBM Plex Sans" panose="020B0503050203000203" pitchFamily="34" charset="0"/>
                <a:ea typeface="Consolas" pitchFamily="33"/>
                <a:cs typeface="Consolas" pitchFamily="33"/>
              </a:rPr>
              <a:t>Autowired</a:t>
            </a:r>
            <a:r>
              <a:rPr lang="en-US" sz="1500" dirty="0">
                <a:solidFill>
                  <a:srgbClr val="646464"/>
                </a:solidFill>
                <a:latin typeface="IBM Plex Sans" panose="020B0503050203000203" pitchFamily="34" charset="0"/>
                <a:ea typeface="Consolas" pitchFamily="33"/>
                <a:cs typeface="Consolas" pitchFamily="33"/>
              </a:rPr>
              <a:t> @</a:t>
            </a:r>
            <a:r>
              <a:rPr lang="en-US" sz="1500" dirty="0" err="1">
                <a:solidFill>
                  <a:srgbClr val="646464"/>
                </a:solidFill>
                <a:latin typeface="IBM Plex Sans" panose="020B0503050203000203" pitchFamily="34" charset="0"/>
                <a:ea typeface="Consolas" pitchFamily="33"/>
                <a:cs typeface="Consolas" pitchFamily="33"/>
              </a:rPr>
              <a:t>LoadBalanced</a:t>
            </a:r>
            <a:r>
              <a:rPr lang="en-US" sz="1500" dirty="0">
                <a:solidFill>
                  <a:srgbClr val="000000"/>
                </a:solidFill>
                <a:latin typeface="IBM Plex Sans" panose="020B0503050203000203" pitchFamily="34" charset="0"/>
                <a:ea typeface="Consolas" pitchFamily="33"/>
                <a:cs typeface="Consolas" pitchFamily="33"/>
              </a:rPr>
              <a:t> </a:t>
            </a:r>
            <a:r>
              <a:rPr lang="en-US" sz="1500" dirty="0" err="1">
                <a:solidFill>
                  <a:srgbClr val="000000"/>
                </a:solidFill>
                <a:latin typeface="IBM Plex Sans" panose="020B0503050203000203" pitchFamily="34" charset="0"/>
                <a:ea typeface="Consolas" pitchFamily="33"/>
                <a:cs typeface="Consolas" pitchFamily="33"/>
              </a:rPr>
              <a:t>RestTemplate</a:t>
            </a:r>
            <a:r>
              <a:rPr lang="en-US" sz="1500" dirty="0">
                <a:solidFill>
                  <a:srgbClr val="000000"/>
                </a:solidFill>
                <a:latin typeface="IBM Plex Sans" panose="020B0503050203000203" pitchFamily="34" charset="0"/>
                <a:ea typeface="Consolas" pitchFamily="33"/>
                <a:cs typeface="Consolas" pitchFamily="33"/>
              </a:rPr>
              <a:t> </a:t>
            </a:r>
            <a:r>
              <a:rPr lang="en-US" sz="1500" dirty="0" err="1">
                <a:solidFill>
                  <a:srgbClr val="0000C0"/>
                </a:solidFill>
                <a:latin typeface="IBM Plex Sans" panose="020B0503050203000203" pitchFamily="34" charset="0"/>
                <a:ea typeface="Consolas" pitchFamily="33"/>
                <a:cs typeface="Consolas" pitchFamily="33"/>
              </a:rPr>
              <a:t>restTemplate</a:t>
            </a:r>
            <a:r>
              <a:rPr lang="en-US" sz="1500" dirty="0">
                <a:solidFill>
                  <a:srgbClr val="000000"/>
                </a:solidFill>
                <a:latin typeface="IBM Plex Sans" panose="020B0503050203000203" pitchFamily="34" charset="0"/>
                <a:ea typeface="Consolas" pitchFamily="33"/>
                <a:cs typeface="Consolas" pitchFamily="33"/>
              </a:rPr>
              <a:t>;</a:t>
            </a:r>
          </a:p>
          <a:p>
            <a:pPr defTabSz="822960" hangingPunct="0"/>
            <a:endParaRPr lang="en-US" sz="1500" dirty="0">
              <a:solidFill>
                <a:prstClr val="black"/>
              </a:solidFill>
              <a:latin typeface="IBM Plex Sans" panose="020B0503050203000203" pitchFamily="34" charset="0"/>
              <a:ea typeface="Consolas" pitchFamily="33"/>
              <a:cs typeface="Consolas" pitchFamily="33"/>
            </a:endParaRPr>
          </a:p>
          <a:p>
            <a:pPr defTabSz="822960" hangingPunct="0"/>
            <a:r>
              <a:rPr lang="en-US" sz="1500" dirty="0">
                <a:solidFill>
                  <a:srgbClr val="000000"/>
                </a:solidFill>
                <a:latin typeface="IBM Plex Sans" panose="020B0503050203000203" pitchFamily="34" charset="0"/>
                <a:ea typeface="Consolas" pitchFamily="33"/>
                <a:cs typeface="Consolas" pitchFamily="33"/>
              </a:rPr>
              <a:t>    </a:t>
            </a:r>
            <a:r>
              <a:rPr lang="en-US" sz="1500" b="1" dirty="0">
                <a:solidFill>
                  <a:srgbClr val="7F0055"/>
                </a:solidFill>
                <a:latin typeface="IBM Plex Sans" panose="020B0503050203000203" pitchFamily="34" charset="0"/>
                <a:ea typeface="Consolas" pitchFamily="33"/>
                <a:cs typeface="Consolas" pitchFamily="33"/>
              </a:rPr>
              <a:t>public</a:t>
            </a:r>
            <a:r>
              <a:rPr lang="en-US" sz="1500" dirty="0">
                <a:solidFill>
                  <a:srgbClr val="000000"/>
                </a:solidFill>
                <a:latin typeface="IBM Plex Sans" panose="020B0503050203000203" pitchFamily="34" charset="0"/>
                <a:ea typeface="Consolas" pitchFamily="33"/>
                <a:cs typeface="Consolas" pitchFamily="33"/>
              </a:rPr>
              <a:t> </a:t>
            </a:r>
            <a:r>
              <a:rPr lang="en-US" sz="1500" b="1" dirty="0">
                <a:solidFill>
                  <a:srgbClr val="7F0055"/>
                </a:solidFill>
                <a:latin typeface="IBM Plex Sans" panose="020B0503050203000203" pitchFamily="34" charset="0"/>
                <a:ea typeface="Consolas" pitchFamily="33"/>
                <a:cs typeface="Consolas" pitchFamily="33"/>
              </a:rPr>
              <a:t>void</a:t>
            </a:r>
            <a:r>
              <a:rPr lang="en-US" sz="1500" dirty="0">
                <a:solidFill>
                  <a:srgbClr val="000000"/>
                </a:solidFill>
                <a:latin typeface="IBM Plex Sans" panose="020B0503050203000203" pitchFamily="34" charset="0"/>
                <a:ea typeface="Consolas" pitchFamily="33"/>
                <a:cs typeface="Consolas" pitchFamily="33"/>
              </a:rPr>
              <a:t> </a:t>
            </a:r>
            <a:r>
              <a:rPr lang="en-US" sz="1500" dirty="0" err="1">
                <a:solidFill>
                  <a:srgbClr val="000000"/>
                </a:solidFill>
                <a:latin typeface="IBM Plex Sans" panose="020B0503050203000203" pitchFamily="34" charset="0"/>
                <a:ea typeface="Consolas" pitchFamily="33"/>
                <a:cs typeface="Consolas" pitchFamily="33"/>
              </a:rPr>
              <a:t>doStuff</a:t>
            </a:r>
            <a:r>
              <a:rPr lang="en-US" sz="1500" dirty="0">
                <a:solidFill>
                  <a:srgbClr val="000000"/>
                </a:solidFill>
                <a:latin typeface="IBM Plex Sans" panose="020B0503050203000203" pitchFamily="34" charset="0"/>
                <a:ea typeface="Consolas" pitchFamily="33"/>
                <a:cs typeface="Consolas" pitchFamily="33"/>
              </a:rPr>
              <a:t>() {</a:t>
            </a:r>
          </a:p>
          <a:p>
            <a:pPr defTabSz="822960" hangingPunct="0"/>
            <a:r>
              <a:rPr lang="en-US" sz="1500" dirty="0">
                <a:solidFill>
                  <a:srgbClr val="000000"/>
                </a:solidFill>
                <a:latin typeface="IBM Plex Sans" panose="020B0503050203000203" pitchFamily="34" charset="0"/>
                <a:ea typeface="Consolas" pitchFamily="33"/>
                <a:cs typeface="Consolas" pitchFamily="33"/>
              </a:rPr>
              <a:t>        String subject = </a:t>
            </a:r>
            <a:r>
              <a:rPr lang="en-US" sz="1500" dirty="0" err="1">
                <a:solidFill>
                  <a:srgbClr val="0000C0"/>
                </a:solidFill>
                <a:latin typeface="IBM Plex Sans" panose="020B0503050203000203" pitchFamily="34" charset="0"/>
                <a:ea typeface="Consolas" pitchFamily="33"/>
                <a:cs typeface="Consolas" pitchFamily="33"/>
              </a:rPr>
              <a:t>restTemplate</a:t>
            </a:r>
            <a:r>
              <a:rPr lang="en-US" sz="1500" dirty="0" err="1">
                <a:solidFill>
                  <a:srgbClr val="000000"/>
                </a:solidFill>
                <a:latin typeface="IBM Plex Sans" panose="020B0503050203000203" pitchFamily="34" charset="0"/>
                <a:ea typeface="Consolas" pitchFamily="33"/>
                <a:cs typeface="Consolas" pitchFamily="33"/>
              </a:rPr>
              <a:t>.getForObject</a:t>
            </a:r>
            <a:r>
              <a:rPr lang="en-US" sz="1500" dirty="0">
                <a:solidFill>
                  <a:srgbClr val="000000"/>
                </a:solidFill>
                <a:latin typeface="IBM Plex Sans" panose="020B0503050203000203" pitchFamily="34" charset="0"/>
                <a:ea typeface="Consolas" pitchFamily="33"/>
                <a:cs typeface="Consolas" pitchFamily="33"/>
              </a:rPr>
              <a:t>(</a:t>
            </a:r>
            <a:r>
              <a:rPr lang="en-US" sz="1500" dirty="0">
                <a:solidFill>
                  <a:srgbClr val="2A00FF"/>
                </a:solidFill>
                <a:latin typeface="IBM Plex Sans" panose="020B0503050203000203" pitchFamily="34" charset="0"/>
                <a:ea typeface="Consolas" pitchFamily="33"/>
                <a:cs typeface="Consolas" pitchFamily="33"/>
              </a:rPr>
              <a:t>"http://subject"</a:t>
            </a:r>
            <a:r>
              <a:rPr lang="en-US" sz="1500" dirty="0">
                <a:solidFill>
                  <a:srgbClr val="000000"/>
                </a:solidFill>
                <a:latin typeface="IBM Plex Sans" panose="020B0503050203000203" pitchFamily="34" charset="0"/>
                <a:ea typeface="Consolas" pitchFamily="33"/>
                <a:cs typeface="Consolas" pitchFamily="33"/>
              </a:rPr>
              <a:t>);</a:t>
            </a:r>
          </a:p>
          <a:p>
            <a:pPr defTabSz="822960" hangingPunct="0"/>
            <a:r>
              <a:rPr lang="en-US" sz="1500" dirty="0">
                <a:solidFill>
                  <a:srgbClr val="000000"/>
                </a:solidFill>
                <a:latin typeface="IBM Plex Sans" panose="020B0503050203000203" pitchFamily="34" charset="0"/>
                <a:ea typeface="Consolas" pitchFamily="33"/>
                <a:cs typeface="Consolas" pitchFamily="33"/>
              </a:rPr>
              <a:t>    }</a:t>
            </a:r>
          </a:p>
          <a:p>
            <a:pPr defTabSz="822960" hangingPunct="0"/>
            <a:r>
              <a:rPr lang="en-US" sz="1500" dirty="0">
                <a:solidFill>
                  <a:srgbClr val="000000"/>
                </a:solidFill>
                <a:latin typeface="IBM Plex Sans" panose="020B0503050203000203" pitchFamily="34" charset="0"/>
                <a:ea typeface="Consolas" pitchFamily="33"/>
                <a:cs typeface="Consolas" pitchFamily="33"/>
              </a:rPr>
              <a:t>}</a:t>
            </a:r>
          </a:p>
        </p:txBody>
      </p:sp>
      <p:sp>
        <p:nvSpPr>
          <p:cNvPr id="18" name="Straight Connector 17">
            <a:extLst>
              <a:ext uri="{FF2B5EF4-FFF2-40B4-BE49-F238E27FC236}">
                <a16:creationId xmlns:a16="http://schemas.microsoft.com/office/drawing/2014/main" id="{589BD087-FC87-44D1-9CCB-24677CC11350}"/>
              </a:ext>
            </a:extLst>
          </p:cNvPr>
          <p:cNvSpPr/>
          <p:nvPr/>
        </p:nvSpPr>
        <p:spPr>
          <a:xfrm flipH="1">
            <a:off x="4545052" y="4554681"/>
            <a:ext cx="3635280" cy="343764"/>
          </a:xfrm>
          <a:prstGeom prst="line">
            <a:avLst/>
          </a:prstGeom>
          <a:noFill/>
          <a:ln w="0">
            <a:solidFill>
              <a:srgbClr val="99000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9" name="TextBox 18">
            <a:extLst>
              <a:ext uri="{FF2B5EF4-FFF2-40B4-BE49-F238E27FC236}">
                <a16:creationId xmlns:a16="http://schemas.microsoft.com/office/drawing/2014/main" id="{57CE915F-6597-4AA9-B19C-938A3C3286E0}"/>
              </a:ext>
            </a:extLst>
          </p:cNvPr>
          <p:cNvSpPr txBox="1"/>
          <p:nvPr/>
        </p:nvSpPr>
        <p:spPr>
          <a:xfrm>
            <a:off x="8217154" y="4277887"/>
            <a:ext cx="2799945" cy="621939"/>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r>
              <a:rPr lang="en-US" sz="1600">
                <a:solidFill>
                  <a:srgbClr val="990000"/>
                </a:solidFill>
                <a:latin typeface="IBM Plex Sans" panose="020B0503050203000203" pitchFamily="34" charset="0"/>
                <a:ea typeface="Microsoft YaHei" pitchFamily="2"/>
                <a:cs typeface="Mangal" pitchFamily="2"/>
              </a:rPr>
              <a:t>Optional if there is only one</a:t>
            </a:r>
          </a:p>
          <a:p>
            <a:pPr defTabSz="822960" hangingPunct="0"/>
            <a:r>
              <a:rPr lang="en-US" sz="1600">
                <a:solidFill>
                  <a:srgbClr val="990000"/>
                </a:solidFill>
                <a:latin typeface="IBM Plex Sans" panose="020B0503050203000203" pitchFamily="34" charset="0"/>
                <a:ea typeface="Microsoft YaHei" pitchFamily="2"/>
                <a:cs typeface="Mangal" pitchFamily="2"/>
              </a:rPr>
              <a:t>RestTemplate in the context</a:t>
            </a:r>
          </a:p>
        </p:txBody>
      </p:sp>
      <p:sp>
        <p:nvSpPr>
          <p:cNvPr id="20" name="TextBox 19">
            <a:extLst>
              <a:ext uri="{FF2B5EF4-FFF2-40B4-BE49-F238E27FC236}">
                <a16:creationId xmlns:a16="http://schemas.microsoft.com/office/drawing/2014/main" id="{04D1DF3C-E111-463E-9E61-4414E8605605}"/>
              </a:ext>
            </a:extLst>
          </p:cNvPr>
          <p:cNvSpPr txBox="1"/>
          <p:nvPr/>
        </p:nvSpPr>
        <p:spPr>
          <a:xfrm>
            <a:off x="7289833" y="5440690"/>
            <a:ext cx="3803746" cy="621939"/>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r>
              <a:rPr lang="en-US" sz="1600" dirty="0">
                <a:solidFill>
                  <a:srgbClr val="990000"/>
                </a:solidFill>
                <a:latin typeface="IBM Plex Sans" panose="020B0503050203000203" pitchFamily="34" charset="0"/>
                <a:ea typeface="Microsoft YaHei" pitchFamily="2"/>
                <a:cs typeface="Mangal" pitchFamily="2"/>
              </a:rPr>
              <a:t>“subject” - example of service name.</a:t>
            </a:r>
          </a:p>
          <a:p>
            <a:pPr defTabSz="822960" hangingPunct="0"/>
            <a:r>
              <a:rPr lang="en-US" sz="1600" dirty="0">
                <a:solidFill>
                  <a:srgbClr val="990000"/>
                </a:solidFill>
                <a:latin typeface="IBM Plex Sans" panose="020B0503050203000203" pitchFamily="34" charset="0"/>
                <a:ea typeface="Microsoft YaHei" pitchFamily="2"/>
                <a:cs typeface="Mangal" pitchFamily="2"/>
              </a:rPr>
              <a:t>“http://” - syntactical requirement only</a:t>
            </a:r>
          </a:p>
        </p:txBody>
      </p:sp>
      <p:sp>
        <p:nvSpPr>
          <p:cNvPr id="21" name="Straight Connector 20">
            <a:extLst>
              <a:ext uri="{FF2B5EF4-FFF2-40B4-BE49-F238E27FC236}">
                <a16:creationId xmlns:a16="http://schemas.microsoft.com/office/drawing/2014/main" id="{066DD4C2-F12B-4FA8-94D8-D9BC29E22BE6}"/>
              </a:ext>
            </a:extLst>
          </p:cNvPr>
          <p:cNvSpPr/>
          <p:nvPr/>
        </p:nvSpPr>
        <p:spPr>
          <a:xfrm flipH="1">
            <a:off x="6305006" y="5718865"/>
            <a:ext cx="984826" cy="185546"/>
          </a:xfrm>
          <a:prstGeom prst="line">
            <a:avLst/>
          </a:prstGeom>
          <a:noFill/>
          <a:ln w="0">
            <a:solidFill>
              <a:srgbClr val="99000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221268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Customizing</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428823"/>
            <a:ext cx="11297194" cy="646331"/>
          </a:xfrm>
          <a:prstGeom prst="rect">
            <a:avLst/>
          </a:prstGeom>
        </p:spPr>
        <p:txBody>
          <a:bodyPr wrap="square">
            <a:spAutoFit/>
          </a:bodyPr>
          <a:lstStyle/>
          <a:p>
            <a:pPr marL="342900" indent="-342900">
              <a:buFont typeface="Arial" panose="020B0604020202020204" pitchFamily="34" charset="0"/>
              <a:buChar char="•"/>
            </a:pPr>
            <a:r>
              <a:rPr lang="en-US" dirty="0">
                <a:latin typeface="IBM Plex Sans" panose="020B0503050203000203" pitchFamily="34" charset="0"/>
              </a:rPr>
              <a:t>Previously we described the defaults.  What if you want to change them?</a:t>
            </a:r>
          </a:p>
          <a:p>
            <a:pPr marL="800100" lvl="1" indent="-342900">
              <a:buFont typeface="Courier New" panose="02070309020205020404" pitchFamily="49" charset="0"/>
              <a:buChar char="o"/>
            </a:pPr>
            <a:r>
              <a:rPr lang="en-US" dirty="0">
                <a:latin typeface="IBM Plex Sans" panose="020B0503050203000203" pitchFamily="34" charset="0"/>
              </a:rPr>
              <a:t>Declare a separate config with replacement bean.</a:t>
            </a:r>
          </a:p>
        </p:txBody>
      </p:sp>
      <p:sp>
        <p:nvSpPr>
          <p:cNvPr id="27" name="TextBox 26">
            <a:extLst>
              <a:ext uri="{FF2B5EF4-FFF2-40B4-BE49-F238E27FC236}">
                <a16:creationId xmlns:a16="http://schemas.microsoft.com/office/drawing/2014/main" id="{50B6C8F8-7CA3-4DE5-8FFB-4DB530220EBF}"/>
              </a:ext>
            </a:extLst>
          </p:cNvPr>
          <p:cNvSpPr txBox="1"/>
          <p:nvPr/>
        </p:nvSpPr>
        <p:spPr>
          <a:xfrm>
            <a:off x="790870" y="2563421"/>
            <a:ext cx="6744294" cy="1148750"/>
          </a:xfrm>
          <a:prstGeom prst="rect">
            <a:avLst/>
          </a:prstGeom>
          <a:solidFill>
            <a:srgbClr val="FFFFCC"/>
          </a:solidFill>
          <a:ln w="0">
            <a:solidFill>
              <a:srgbClr val="808080"/>
            </a:solidFill>
            <a:prstDash val="solid"/>
          </a:ln>
        </p:spPr>
        <p:txBody>
          <a:bodyPr vert="horz" wrap="none" lIns="81000" tIns="40500" rIns="81000" bIns="40500" anchorCtr="0" compatLnSpc="0">
            <a:spAutoFit/>
          </a:bodyPr>
          <a:lstStyle/>
          <a:p>
            <a:pPr defTabSz="822960" hangingPunct="0"/>
            <a:r>
              <a:rPr lang="en-US" sz="1600" b="1">
                <a:solidFill>
                  <a:srgbClr val="646464"/>
                </a:solidFill>
                <a:latin typeface="IBM Plex Sans" panose="020B0503050203000203" pitchFamily="34" charset="0"/>
                <a:ea typeface="Consolas" pitchFamily="33"/>
                <a:cs typeface="Consolas" pitchFamily="33"/>
              </a:rPr>
              <a:t>@Configuration</a:t>
            </a:r>
          </a:p>
          <a:p>
            <a:pPr defTabSz="822960" hangingPunct="0"/>
            <a:r>
              <a:rPr lang="en-US" sz="1600" b="1">
                <a:solidFill>
                  <a:srgbClr val="646464"/>
                </a:solidFill>
                <a:latin typeface="IBM Plex Sans" panose="020B0503050203000203" pitchFamily="34" charset="0"/>
                <a:ea typeface="Consolas" pitchFamily="33"/>
                <a:cs typeface="Consolas" pitchFamily="33"/>
              </a:rPr>
              <a:t>@RibbonClient</a:t>
            </a:r>
            <a:r>
              <a:rPr lang="en-US" sz="1600" b="1">
                <a:solidFill>
                  <a:srgbClr val="000000"/>
                </a:solidFill>
                <a:latin typeface="IBM Plex Sans" panose="020B0503050203000203" pitchFamily="34" charset="0"/>
                <a:ea typeface="Consolas" pitchFamily="33"/>
                <a:cs typeface="Consolas" pitchFamily="33"/>
              </a:rPr>
              <a:t>(name=</a:t>
            </a:r>
            <a:r>
              <a:rPr lang="en-US" sz="1600" b="1">
                <a:solidFill>
                  <a:srgbClr val="2A00FF"/>
                </a:solidFill>
                <a:latin typeface="IBM Plex Sans" panose="020B0503050203000203" pitchFamily="34" charset="0"/>
                <a:ea typeface="Consolas" pitchFamily="33"/>
                <a:cs typeface="Consolas" pitchFamily="33"/>
              </a:rPr>
              <a:t>"subject", </a:t>
            </a:r>
            <a:r>
              <a:rPr lang="en-US" sz="1600" b="1">
                <a:solidFill>
                  <a:prstClr val="black"/>
                </a:solidFill>
                <a:latin typeface="IBM Plex Sans" panose="020B0503050203000203" pitchFamily="34" charset="0"/>
                <a:ea typeface="Consolas" pitchFamily="33"/>
                <a:cs typeface="Consolas" pitchFamily="33"/>
              </a:rPr>
              <a:t>configuration=SubjectConfig.</a:t>
            </a:r>
            <a:r>
              <a:rPr lang="en-US" sz="1600" b="1">
                <a:solidFill>
                  <a:srgbClr val="7F0055"/>
                </a:solidFill>
                <a:latin typeface="IBM Plex Sans" panose="020B0503050203000203" pitchFamily="34" charset="0"/>
                <a:ea typeface="Consolas" pitchFamily="33"/>
                <a:cs typeface="Consolas" pitchFamily="33"/>
              </a:rPr>
              <a:t>class</a:t>
            </a:r>
            <a:r>
              <a:rPr lang="en-US" sz="1600" b="1">
                <a:solidFill>
                  <a:srgbClr val="000000"/>
                </a:solidFill>
                <a:latin typeface="IBM Plex Sans" panose="020B0503050203000203" pitchFamily="34" charset="0"/>
                <a:ea typeface="Consolas" pitchFamily="33"/>
                <a:cs typeface="Consolas" pitchFamily="33"/>
              </a:rPr>
              <a:t>)</a:t>
            </a:r>
          </a:p>
          <a:p>
            <a:pPr defTabSz="822960" hangingPunct="0"/>
            <a:r>
              <a:rPr lang="en-US" sz="1600" b="1">
                <a:solidFill>
                  <a:srgbClr val="7F0055"/>
                </a:solidFill>
                <a:latin typeface="IBM Plex Sans" panose="020B0503050203000203" pitchFamily="34" charset="0"/>
                <a:ea typeface="Consolas" pitchFamily="33"/>
                <a:cs typeface="Consolas" pitchFamily="33"/>
              </a:rPr>
              <a:t>public</a:t>
            </a:r>
            <a:r>
              <a:rPr lang="en-US" sz="1600">
                <a:solidFill>
                  <a:srgbClr val="000000"/>
                </a:solidFill>
                <a:latin typeface="IBM Plex Sans" panose="020B0503050203000203" pitchFamily="34" charset="0"/>
                <a:ea typeface="Consolas" pitchFamily="33"/>
                <a:cs typeface="Consolas" pitchFamily="33"/>
              </a:rPr>
              <a:t> </a:t>
            </a:r>
            <a:r>
              <a:rPr lang="en-US" sz="1600" b="1">
                <a:solidFill>
                  <a:srgbClr val="7F0055"/>
                </a:solidFill>
                <a:latin typeface="IBM Plex Sans" panose="020B0503050203000203" pitchFamily="34" charset="0"/>
                <a:ea typeface="Consolas" pitchFamily="33"/>
                <a:cs typeface="Consolas" pitchFamily="33"/>
              </a:rPr>
              <a:t>class</a:t>
            </a:r>
            <a:r>
              <a:rPr lang="en-US" sz="1600">
                <a:solidFill>
                  <a:srgbClr val="000000"/>
                </a:solidFill>
                <a:latin typeface="IBM Plex Sans" panose="020B0503050203000203" pitchFamily="34" charset="0"/>
                <a:ea typeface="Consolas" pitchFamily="33"/>
                <a:cs typeface="Consolas" pitchFamily="33"/>
              </a:rPr>
              <a:t> MainConfig {</a:t>
            </a:r>
          </a:p>
          <a:p>
            <a:pPr defTabSz="822960" hangingPunct="0"/>
            <a:r>
              <a:rPr lang="en-US" sz="1600">
                <a:solidFill>
                  <a:srgbClr val="000000"/>
                </a:solidFill>
                <a:latin typeface="IBM Plex Sans" panose="020B0503050203000203" pitchFamily="34" charset="0"/>
                <a:ea typeface="Consolas" pitchFamily="33"/>
                <a:cs typeface="Consolas" pitchFamily="33"/>
              </a:rPr>
              <a:t>}</a:t>
            </a:r>
          </a:p>
        </p:txBody>
      </p:sp>
      <p:sp>
        <p:nvSpPr>
          <p:cNvPr id="28" name="TextBox 27">
            <a:extLst>
              <a:ext uri="{FF2B5EF4-FFF2-40B4-BE49-F238E27FC236}">
                <a16:creationId xmlns:a16="http://schemas.microsoft.com/office/drawing/2014/main" id="{442B991B-9CE1-4FDF-A079-2016510B1D73}"/>
              </a:ext>
            </a:extLst>
          </p:cNvPr>
          <p:cNvSpPr txBox="1"/>
          <p:nvPr/>
        </p:nvSpPr>
        <p:spPr>
          <a:xfrm>
            <a:off x="791193" y="3859745"/>
            <a:ext cx="4566582" cy="1948969"/>
          </a:xfrm>
          <a:prstGeom prst="rect">
            <a:avLst/>
          </a:prstGeom>
          <a:solidFill>
            <a:srgbClr val="FFFFCC"/>
          </a:solidFill>
          <a:ln w="0">
            <a:solidFill>
              <a:srgbClr val="808080"/>
            </a:solidFill>
            <a:prstDash val="solid"/>
          </a:ln>
        </p:spPr>
        <p:txBody>
          <a:bodyPr vert="horz" wrap="none" lIns="81000" tIns="40500" rIns="81000" bIns="40500" anchorCtr="0" compatLnSpc="0">
            <a:spAutoFit/>
          </a:bodyPr>
          <a:lstStyle/>
          <a:p>
            <a:pPr defTabSz="822960" hangingPunct="0"/>
            <a:r>
              <a:rPr lang="en-US" sz="1600" b="1">
                <a:solidFill>
                  <a:srgbClr val="646464"/>
                </a:solidFill>
                <a:latin typeface="IBM Plex Sans" panose="020B0503050203000203" pitchFamily="34" charset="0"/>
                <a:ea typeface="Consolas" pitchFamily="33"/>
                <a:cs typeface="Consolas" pitchFamily="33"/>
              </a:rPr>
              <a:t>@Configuration</a:t>
            </a:r>
          </a:p>
          <a:p>
            <a:pPr defTabSz="822960" hangingPunct="0"/>
            <a:r>
              <a:rPr lang="en-US" sz="1600" b="1">
                <a:solidFill>
                  <a:srgbClr val="7F0055"/>
                </a:solidFill>
                <a:latin typeface="IBM Plex Sans" panose="020B0503050203000203" pitchFamily="34" charset="0"/>
                <a:ea typeface="Consolas" pitchFamily="33"/>
                <a:cs typeface="Consolas" pitchFamily="33"/>
              </a:rPr>
              <a:t>public</a:t>
            </a:r>
            <a:r>
              <a:rPr lang="en-US" sz="1600">
                <a:solidFill>
                  <a:srgbClr val="000000"/>
                </a:solidFill>
                <a:latin typeface="IBM Plex Sans" panose="020B0503050203000203" pitchFamily="34" charset="0"/>
                <a:ea typeface="Consolas" pitchFamily="33"/>
                <a:cs typeface="Consolas" pitchFamily="33"/>
              </a:rPr>
              <a:t> </a:t>
            </a:r>
            <a:r>
              <a:rPr lang="en-US" sz="1600" b="1">
                <a:solidFill>
                  <a:srgbClr val="7F0055"/>
                </a:solidFill>
                <a:latin typeface="IBM Plex Sans" panose="020B0503050203000203" pitchFamily="34" charset="0"/>
                <a:ea typeface="Consolas" pitchFamily="33"/>
                <a:cs typeface="Consolas" pitchFamily="33"/>
              </a:rPr>
              <a:t>class</a:t>
            </a:r>
            <a:r>
              <a:rPr lang="en-US" sz="1600">
                <a:solidFill>
                  <a:srgbClr val="000000"/>
                </a:solidFill>
                <a:latin typeface="IBM Plex Sans" panose="020B0503050203000203" pitchFamily="34" charset="0"/>
                <a:ea typeface="Consolas" pitchFamily="33"/>
                <a:cs typeface="Consolas" pitchFamily="33"/>
              </a:rPr>
              <a:t> SubjectConfig {</a:t>
            </a:r>
          </a:p>
          <a:p>
            <a:pPr defTabSz="822960" hangingPunct="0"/>
            <a:r>
              <a:rPr lang="en-US" sz="1600">
                <a:solidFill>
                  <a:srgbClr val="000000"/>
                </a:solidFill>
                <a:latin typeface="IBM Plex Sans" panose="020B0503050203000203" pitchFamily="34" charset="0"/>
                <a:ea typeface="Consolas" pitchFamily="33"/>
                <a:cs typeface="Consolas" pitchFamily="33"/>
              </a:rPr>
              <a:t>    @Bean</a:t>
            </a:r>
          </a:p>
          <a:p>
            <a:pPr defTabSz="822960" hangingPunct="0"/>
            <a:r>
              <a:rPr lang="en-US" sz="1600">
                <a:solidFill>
                  <a:srgbClr val="000000"/>
                </a:solidFill>
                <a:latin typeface="IBM Plex Sans" panose="020B0503050203000203" pitchFamily="34" charset="0"/>
                <a:ea typeface="Consolas" pitchFamily="33"/>
                <a:cs typeface="Consolas" pitchFamily="33"/>
              </a:rPr>
              <a:t>    </a:t>
            </a:r>
            <a:r>
              <a:rPr lang="en-US" sz="1600">
                <a:solidFill>
                  <a:srgbClr val="7E0021"/>
                </a:solidFill>
                <a:latin typeface="IBM Plex Sans" panose="020B0503050203000203" pitchFamily="34" charset="0"/>
                <a:ea typeface="Consolas" pitchFamily="33"/>
                <a:cs typeface="Consolas" pitchFamily="33"/>
              </a:rPr>
              <a:t>public</a:t>
            </a:r>
            <a:r>
              <a:rPr lang="en-US" sz="1600">
                <a:solidFill>
                  <a:srgbClr val="000000"/>
                </a:solidFill>
                <a:latin typeface="IBM Plex Sans" panose="020B0503050203000203" pitchFamily="34" charset="0"/>
                <a:ea typeface="Consolas" pitchFamily="33"/>
                <a:cs typeface="Consolas" pitchFamily="33"/>
              </a:rPr>
              <a:t> IPing ribbonPing(IClientConfig config) {</a:t>
            </a:r>
          </a:p>
          <a:p>
            <a:pPr defTabSz="822960" hangingPunct="0"/>
            <a:r>
              <a:rPr lang="en-US" sz="1600">
                <a:solidFill>
                  <a:srgbClr val="000000"/>
                </a:solidFill>
                <a:latin typeface="IBM Plex Sans" panose="020B0503050203000203" pitchFamily="34" charset="0"/>
                <a:ea typeface="Consolas" pitchFamily="33"/>
                <a:cs typeface="Consolas" pitchFamily="33"/>
              </a:rPr>
              <a:t>        </a:t>
            </a:r>
            <a:r>
              <a:rPr lang="en-US" sz="1600">
                <a:solidFill>
                  <a:srgbClr val="7E0021"/>
                </a:solidFill>
                <a:latin typeface="IBM Plex Sans" panose="020B0503050203000203" pitchFamily="34" charset="0"/>
                <a:ea typeface="Consolas" pitchFamily="33"/>
                <a:cs typeface="Consolas" pitchFamily="33"/>
              </a:rPr>
              <a:t>return new</a:t>
            </a:r>
            <a:r>
              <a:rPr lang="en-US" sz="1600">
                <a:solidFill>
                  <a:srgbClr val="000000"/>
                </a:solidFill>
                <a:latin typeface="IBM Plex Sans" panose="020B0503050203000203" pitchFamily="34" charset="0"/>
                <a:ea typeface="Consolas" pitchFamily="33"/>
                <a:cs typeface="Consolas" pitchFamily="33"/>
              </a:rPr>
              <a:t> PingUrl();</a:t>
            </a:r>
          </a:p>
          <a:p>
            <a:pPr defTabSz="822960" hangingPunct="0"/>
            <a:r>
              <a:rPr lang="en-US" sz="1600">
                <a:solidFill>
                  <a:srgbClr val="000000"/>
                </a:solidFill>
                <a:latin typeface="IBM Plex Sans" panose="020B0503050203000203" pitchFamily="34" charset="0"/>
                <a:ea typeface="Consolas" pitchFamily="33"/>
                <a:cs typeface="Consolas" pitchFamily="33"/>
              </a:rPr>
              <a:t>    }</a:t>
            </a:r>
          </a:p>
          <a:p>
            <a:pPr defTabSz="822960" hangingPunct="0"/>
            <a:r>
              <a:rPr lang="en-US" sz="1600">
                <a:solidFill>
                  <a:srgbClr val="000000"/>
                </a:solidFill>
                <a:latin typeface="IBM Plex Sans" panose="020B0503050203000203" pitchFamily="34" charset="0"/>
                <a:ea typeface="Consolas" pitchFamily="33"/>
                <a:cs typeface="Consolas" pitchFamily="33"/>
              </a:rPr>
              <a:t>}</a:t>
            </a:r>
          </a:p>
        </p:txBody>
      </p:sp>
      <p:sp>
        <p:nvSpPr>
          <p:cNvPr id="29" name="Straight Connector 28">
            <a:extLst>
              <a:ext uri="{FF2B5EF4-FFF2-40B4-BE49-F238E27FC236}">
                <a16:creationId xmlns:a16="http://schemas.microsoft.com/office/drawing/2014/main" id="{50D66785-454C-4166-AC55-26B49053C3FD}"/>
              </a:ext>
            </a:extLst>
          </p:cNvPr>
          <p:cNvSpPr/>
          <p:nvPr/>
        </p:nvSpPr>
        <p:spPr>
          <a:xfrm flipH="1">
            <a:off x="3056708" y="3137795"/>
            <a:ext cx="3109963" cy="1030609"/>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30" name="TextBox 29">
            <a:extLst>
              <a:ext uri="{FF2B5EF4-FFF2-40B4-BE49-F238E27FC236}">
                <a16:creationId xmlns:a16="http://schemas.microsoft.com/office/drawing/2014/main" id="{71C42A85-15BA-4D1D-938B-F662685CB3C5}"/>
              </a:ext>
            </a:extLst>
          </p:cNvPr>
          <p:cNvSpPr txBox="1"/>
          <p:nvPr/>
        </p:nvSpPr>
        <p:spPr>
          <a:xfrm>
            <a:off x="7324330" y="3840922"/>
            <a:ext cx="3857670" cy="615270"/>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r>
              <a:rPr lang="en-US" sz="1600" dirty="0">
                <a:solidFill>
                  <a:srgbClr val="990000"/>
                </a:solidFill>
                <a:latin typeface="IBM Plex Sans" panose="020B0503050203000203" pitchFamily="34" charset="0"/>
                <a:ea typeface="Microsoft YaHei" pitchFamily="2"/>
                <a:cs typeface="Mangal" pitchFamily="2"/>
              </a:rPr>
              <a:t>Replaces the “Ping” strategy</a:t>
            </a:r>
          </a:p>
          <a:p>
            <a:pPr defTabSz="822960" hangingPunct="0"/>
            <a:r>
              <a:rPr lang="en-US" sz="1600" dirty="0">
                <a:solidFill>
                  <a:srgbClr val="990000"/>
                </a:solidFill>
                <a:latin typeface="IBM Plex Sans" panose="020B0503050203000203" pitchFamily="34" charset="0"/>
                <a:ea typeface="Microsoft YaHei" pitchFamily="2"/>
                <a:cs typeface="Mangal" pitchFamily="2"/>
              </a:rPr>
              <a:t>employed when calling “subject” clients</a:t>
            </a:r>
          </a:p>
        </p:txBody>
      </p:sp>
      <p:sp>
        <p:nvSpPr>
          <p:cNvPr id="31" name="Straight Connector 30">
            <a:extLst>
              <a:ext uri="{FF2B5EF4-FFF2-40B4-BE49-F238E27FC236}">
                <a16:creationId xmlns:a16="http://schemas.microsoft.com/office/drawing/2014/main" id="{004A587A-DCB5-4CED-8079-FED9EDE28CEC}"/>
              </a:ext>
            </a:extLst>
          </p:cNvPr>
          <p:cNvSpPr/>
          <p:nvPr/>
        </p:nvSpPr>
        <p:spPr>
          <a:xfrm flipV="1">
            <a:off x="5352898" y="4168405"/>
            <a:ext cx="1971431" cy="621939"/>
          </a:xfrm>
          <a:prstGeom prst="line">
            <a:avLst/>
          </a:prstGeom>
          <a:noFill/>
          <a:ln w="0">
            <a:solidFill>
              <a:srgbClr val="990000"/>
            </a:solidFill>
            <a:prstDash val="solid"/>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32" name="TextBox 31">
            <a:extLst>
              <a:ext uri="{FF2B5EF4-FFF2-40B4-BE49-F238E27FC236}">
                <a16:creationId xmlns:a16="http://schemas.microsoft.com/office/drawing/2014/main" id="{2008811F-B8D0-4B7F-9F63-EEF97D9B5A48}"/>
              </a:ext>
            </a:extLst>
          </p:cNvPr>
          <p:cNvSpPr txBox="1"/>
          <p:nvPr/>
        </p:nvSpPr>
        <p:spPr>
          <a:xfrm>
            <a:off x="7102779" y="5429177"/>
            <a:ext cx="4353864" cy="348531"/>
          </a:xfrm>
          <a:prstGeom prst="rect">
            <a:avLst/>
          </a:prstGeom>
          <a:solidFill>
            <a:srgbClr val="EEEEEE"/>
          </a:solidFill>
          <a:ln w="0">
            <a:solidFill>
              <a:srgbClr val="990000"/>
            </a:solidFill>
            <a:prstDash val="solid"/>
          </a:ln>
        </p:spPr>
        <p:txBody>
          <a:bodyPr vert="horz" wrap="square" lIns="81000" tIns="40500" rIns="81000" bIns="40500" anchorCtr="0" compatLnSpc="0">
            <a:spAutoFit/>
          </a:bodyPr>
          <a:lstStyle/>
          <a:p>
            <a:pPr defTabSz="822960" hangingPunct="0"/>
            <a:r>
              <a:rPr lang="en-US" sz="1600" dirty="0">
                <a:solidFill>
                  <a:srgbClr val="990000"/>
                </a:solidFill>
                <a:latin typeface="IBM Plex Sans" panose="020B0503050203000203" pitchFamily="34" charset="0"/>
                <a:ea typeface="Microsoft YaHei" pitchFamily="2"/>
                <a:cs typeface="Mangal" pitchFamily="2"/>
              </a:rPr>
              <a:t>Note: Do NOT component scan </a:t>
            </a:r>
            <a:r>
              <a:rPr lang="en-US" sz="1600" dirty="0" err="1">
                <a:solidFill>
                  <a:srgbClr val="990000"/>
                </a:solidFill>
                <a:latin typeface="IBM Plex Sans" panose="020B0503050203000203" pitchFamily="34" charset="0"/>
                <a:ea typeface="Microsoft YaHei" pitchFamily="2"/>
                <a:cs typeface="Mangal" pitchFamily="2"/>
              </a:rPr>
              <a:t>SubjectConfig</a:t>
            </a:r>
            <a:r>
              <a:rPr lang="en-US" sz="1600" dirty="0">
                <a:solidFill>
                  <a:srgbClr val="990000"/>
                </a:solidFill>
                <a:latin typeface="IBM Plex Sans" panose="020B0503050203000203" pitchFamily="34" charset="0"/>
                <a:ea typeface="Microsoft YaHei" pitchFamily="2"/>
                <a:cs typeface="Mangal" pitchFamily="2"/>
              </a:rPr>
              <a:t>!</a:t>
            </a:r>
          </a:p>
        </p:txBody>
      </p:sp>
    </p:spTree>
    <p:extLst>
      <p:ext uri="{BB962C8B-B14F-4D97-AF65-F5344CB8AC3E}">
        <p14:creationId xmlns:p14="http://schemas.microsoft.com/office/powerpoint/2010/main" val="133131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Customizing choices are available</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428823"/>
            <a:ext cx="11297194" cy="1477328"/>
          </a:xfrm>
          <a:prstGeom prst="rect">
            <a:avLst/>
          </a:prstGeom>
        </p:spPr>
        <p:txBody>
          <a:bodyPr wrap="square">
            <a:spAutoFit/>
          </a:bodyPr>
          <a:lstStyle/>
          <a:p>
            <a:pPr marL="342900" indent="-342900">
              <a:buFont typeface="Arial" panose="020B0604020202020204" pitchFamily="34" charset="0"/>
              <a:buChar char="•"/>
            </a:pPr>
            <a:r>
              <a:rPr lang="en-US" dirty="0">
                <a:latin typeface="IBM Plex Sans" panose="020B0503050203000203" pitchFamily="34" charset="0"/>
              </a:rPr>
              <a:t>Quite a Few!</a:t>
            </a:r>
          </a:p>
          <a:p>
            <a:pPr marL="342900" indent="-342900">
              <a:buFont typeface="Arial" panose="020B0604020202020204" pitchFamily="34" charset="0"/>
              <a:buChar char="•"/>
            </a:pPr>
            <a:endParaRPr lang="en-US" dirty="0">
              <a:latin typeface="IBM Plex Sans" panose="020B0503050203000203" pitchFamily="34" charset="0"/>
            </a:endParaRPr>
          </a:p>
          <a:p>
            <a:pPr marL="342900" indent="-342900">
              <a:buFont typeface="Arial" panose="020B0604020202020204" pitchFamily="34" charset="0"/>
              <a:buChar char="•"/>
            </a:pPr>
            <a:r>
              <a:rPr lang="en-US" dirty="0">
                <a:latin typeface="IBM Plex Sans" panose="020B0503050203000203" pitchFamily="34" charset="0"/>
              </a:rPr>
              <a:t>Recommend looking at the </a:t>
            </a:r>
            <a:r>
              <a:rPr lang="en-US" dirty="0" err="1">
                <a:latin typeface="IBM Plex Sans" panose="020B0503050203000203" pitchFamily="34" charset="0"/>
              </a:rPr>
              <a:t>JavaDoc</a:t>
            </a:r>
            <a:r>
              <a:rPr lang="en-US" dirty="0">
                <a:latin typeface="IBM Plex Sans" panose="020B0503050203000203" pitchFamily="34" charset="0"/>
              </a:rPr>
              <a:t> or GitHub Code here:</a:t>
            </a:r>
            <a:br>
              <a:rPr lang="en-US" dirty="0">
                <a:latin typeface="IBM Plex Sans" panose="020B0503050203000203" pitchFamily="34" charset="0"/>
              </a:rPr>
            </a:br>
            <a:r>
              <a:rPr lang="en-US" dirty="0">
                <a:latin typeface="IBM Plex Sans" panose="020B0503050203000203" pitchFamily="34" charset="0"/>
                <a:hlinkClick r:id="rId3"/>
              </a:rPr>
              <a:t>http://netflix.github.io/ribbon/ribbon-core-javadoc/index.html?com/netflix/loadbalancer/package-summary.html</a:t>
            </a:r>
            <a:r>
              <a:rPr lang="en-US" dirty="0">
                <a:latin typeface="IBM Plex Sans" panose="020B0503050203000203" pitchFamily="34" charset="0"/>
              </a:rPr>
              <a:t> </a:t>
            </a:r>
          </a:p>
        </p:txBody>
      </p:sp>
    </p:spTree>
    <p:extLst>
      <p:ext uri="{BB962C8B-B14F-4D97-AF65-F5344CB8AC3E}">
        <p14:creationId xmlns:p14="http://schemas.microsoft.com/office/powerpoint/2010/main" val="1772813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381000" y="571500"/>
            <a:ext cx="5524500" cy="875560"/>
          </a:xfrm>
        </p:spPr>
        <p:txBody>
          <a:bodyPr/>
          <a:lstStyle/>
          <a:p>
            <a:pPr>
              <a:buClr>
                <a:schemeClr val="bg2"/>
              </a:buClr>
            </a:pPr>
            <a:r>
              <a:rPr lang="en-US" dirty="0"/>
              <a:t>Lab</a:t>
            </a:r>
            <a:br>
              <a:rPr lang="en-US" dirty="0"/>
            </a:br>
            <a:br>
              <a:rPr lang="en-US"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E9288AFF-70BA-4429-9E8D-05D06C0869DC}"/>
              </a:ext>
            </a:extLst>
          </p:cNvPr>
          <p:cNvPicPr>
            <a:picLocks noChangeAspect="1"/>
          </p:cNvPicPr>
          <p:nvPr/>
        </p:nvPicPr>
        <p:blipFill>
          <a:blip r:embed="rId3"/>
          <a:stretch>
            <a:fillRect/>
          </a:stretch>
        </p:blipFill>
        <p:spPr>
          <a:xfrm>
            <a:off x="7547192" y="2126762"/>
            <a:ext cx="3193616" cy="2604477"/>
          </a:xfrm>
          <a:prstGeom prst="rect">
            <a:avLst/>
          </a:prstGeom>
        </p:spPr>
      </p:pic>
      <p:sp>
        <p:nvSpPr>
          <p:cNvPr id="2" name="Rectangle 1">
            <a:extLst>
              <a:ext uri="{FF2B5EF4-FFF2-40B4-BE49-F238E27FC236}">
                <a16:creationId xmlns:a16="http://schemas.microsoft.com/office/drawing/2014/main" id="{8FC080F7-192D-4E8F-85E4-D60A420E0981}"/>
              </a:ext>
            </a:extLst>
          </p:cNvPr>
          <p:cNvSpPr/>
          <p:nvPr/>
        </p:nvSpPr>
        <p:spPr>
          <a:xfrm>
            <a:off x="381000" y="1447060"/>
            <a:ext cx="5416118" cy="2800767"/>
          </a:xfrm>
          <a:prstGeom prst="rect">
            <a:avLst/>
          </a:prstGeom>
        </p:spPr>
        <p:txBody>
          <a:bodyPr wrap="square">
            <a:spAutoFit/>
          </a:bodyPr>
          <a:lstStyle/>
          <a:p>
            <a:pPr marL="342900" lvl="0" indent="-342900">
              <a:buFont typeface="+mj-lt"/>
              <a:buAutoNum type="arabicPeriod"/>
            </a:pPr>
            <a:r>
              <a:rPr lang="en-US" sz="2200" dirty="0">
                <a:solidFill>
                  <a:srgbClr val="FFFFFF"/>
                </a:solidFill>
                <a:latin typeface="IBM Plex Sans" panose="020B0503050203000203" pitchFamily="34" charset="0"/>
              </a:rPr>
              <a:t>User Ribbon to load balance on a service discovered via Eureka.</a:t>
            </a:r>
          </a:p>
          <a:p>
            <a:pPr marL="342900" lvl="0" indent="-342900">
              <a:buFont typeface="+mj-lt"/>
              <a:buAutoNum type="arabicPeriod"/>
            </a:pPr>
            <a:endParaRPr lang="en-US" sz="2200" dirty="0">
              <a:solidFill>
                <a:srgbClr val="FFFFFF"/>
              </a:solidFill>
              <a:latin typeface="IBM Plex Sans" panose="020B0503050203000203" pitchFamily="34" charset="0"/>
            </a:endParaRPr>
          </a:p>
          <a:p>
            <a:pPr marL="342900" lvl="0" indent="-342900">
              <a:buFont typeface="+mj-lt"/>
              <a:buAutoNum type="arabicPeriod"/>
            </a:pPr>
            <a:r>
              <a:rPr lang="en-US" sz="2200" dirty="0">
                <a:solidFill>
                  <a:srgbClr val="FFFFFF"/>
                </a:solidFill>
                <a:latin typeface="IBM Plex Sans" panose="020B0503050203000203" pitchFamily="34" charset="0"/>
              </a:rPr>
              <a:t>Use </a:t>
            </a:r>
            <a:r>
              <a:rPr lang="en-US" sz="2200" dirty="0" err="1">
                <a:solidFill>
                  <a:srgbClr val="FFFFFF"/>
                </a:solidFill>
                <a:latin typeface="IBM Plex Sans" panose="020B0503050203000203" pitchFamily="34" charset="0"/>
              </a:rPr>
              <a:t>LoadBalancerClient</a:t>
            </a:r>
            <a:r>
              <a:rPr lang="en-US" sz="2200" dirty="0">
                <a:solidFill>
                  <a:srgbClr val="FFFFFF"/>
                </a:solidFill>
                <a:latin typeface="IBM Plex Sans" panose="020B0503050203000203" pitchFamily="34" charset="0"/>
              </a:rPr>
              <a:t> and @</a:t>
            </a:r>
            <a:r>
              <a:rPr lang="en-US" sz="2200" dirty="0" err="1">
                <a:solidFill>
                  <a:srgbClr val="FFFFFF"/>
                </a:solidFill>
                <a:latin typeface="IBM Plex Sans" panose="020B0503050203000203" pitchFamily="34" charset="0"/>
              </a:rPr>
              <a:t>LoadBalanced</a:t>
            </a:r>
            <a:endParaRPr lang="en-US" sz="2200" dirty="0">
              <a:solidFill>
                <a:srgbClr val="FFFFFF"/>
              </a:solidFill>
              <a:latin typeface="IBM Plex Sans" panose="020B0503050203000203" pitchFamily="34" charset="0"/>
            </a:endParaRPr>
          </a:p>
          <a:p>
            <a:pPr marL="342900" lvl="0" indent="-342900">
              <a:buFont typeface="+mj-lt"/>
              <a:buAutoNum type="arabicPeriod"/>
            </a:pPr>
            <a:endParaRPr lang="en-US" sz="2200" dirty="0">
              <a:solidFill>
                <a:srgbClr val="FFFFFF"/>
              </a:solidFill>
              <a:latin typeface="IBM Plex Sans" panose="020B0503050203000203" pitchFamily="34" charset="0"/>
            </a:endParaRPr>
          </a:p>
          <a:p>
            <a:pPr marL="342900" lvl="0" indent="-342900">
              <a:buFont typeface="+mj-lt"/>
              <a:buAutoNum type="arabicPeriod"/>
            </a:pPr>
            <a:r>
              <a:rPr lang="en-US" sz="2200" dirty="0">
                <a:solidFill>
                  <a:srgbClr val="FFFFFF"/>
                </a:solidFill>
                <a:latin typeface="IBM Plex Sans" panose="020B0503050203000203" pitchFamily="34" charset="0"/>
              </a:rPr>
              <a:t>Test the load balancing across target service instances.</a:t>
            </a:r>
            <a:endParaRPr kumimoji="0" lang="en-IN" sz="220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 name="Rectangle 3">
            <a:extLst>
              <a:ext uri="{FF2B5EF4-FFF2-40B4-BE49-F238E27FC236}">
                <a16:creationId xmlns:a16="http://schemas.microsoft.com/office/drawing/2014/main" id="{43F98C7E-B865-49AE-9A93-757747C1C270}"/>
              </a:ext>
            </a:extLst>
          </p:cNvPr>
          <p:cNvSpPr/>
          <p:nvPr/>
        </p:nvSpPr>
        <p:spPr>
          <a:xfrm>
            <a:off x="281614" y="5210885"/>
            <a:ext cx="4323621" cy="400110"/>
          </a:xfrm>
          <a:prstGeom prst="rect">
            <a:avLst/>
          </a:prstGeom>
        </p:spPr>
        <p:txBody>
          <a:bodyPr wrap="none">
            <a:spAutoFit/>
          </a:bodyPr>
          <a:lstStyle/>
          <a:p>
            <a:pPr marL="0" marR="0" lvl="0" indent="0" algn="ctr" defTabSz="822960" rtl="0" eaLnBrk="1" fontAlgn="auto" latinLnBrk="0" hangingPunct="1">
              <a:lnSpc>
                <a:spcPct val="100000"/>
              </a:lnSpc>
              <a:spcBef>
                <a:spcPts val="0"/>
              </a:spcBef>
              <a:spcAft>
                <a:spcPts val="0"/>
              </a:spcAft>
              <a:buClrTx/>
              <a:buSzTx/>
              <a:buFontTx/>
              <a:buNone/>
              <a:tabLst>
                <a:tab pos="0" algn="l"/>
                <a:tab pos="411480" algn="l"/>
                <a:tab pos="822960" algn="l"/>
                <a:tab pos="1234439" algn="l"/>
                <a:tab pos="1645920" algn="l"/>
                <a:tab pos="2057400" algn="l"/>
                <a:tab pos="2468879" algn="l"/>
                <a:tab pos="2880360" algn="l"/>
                <a:tab pos="3291840" algn="l"/>
                <a:tab pos="3703320" algn="l"/>
                <a:tab pos="4114800" algn="l"/>
                <a:tab pos="4526280" algn="l"/>
                <a:tab pos="4937759" algn="l"/>
                <a:tab pos="5349240" algn="l"/>
                <a:tab pos="5760719" algn="l"/>
                <a:tab pos="6172200" algn="l"/>
                <a:tab pos="6583680" algn="l"/>
                <a:tab pos="6995160" algn="l"/>
                <a:tab pos="7406640" algn="l"/>
                <a:tab pos="7818120" algn="l"/>
                <a:tab pos="8229600" algn="l"/>
              </a:tabLst>
              <a:defRPr/>
            </a:pPr>
            <a:r>
              <a:rPr kumimoji="0" lang="en-US" sz="2000" b="1" i="0" u="none" strike="noStrike" kern="1200" cap="none" spc="0" normalizeH="0" baseline="0" noProof="0" dirty="0">
                <a:ln>
                  <a:noFill/>
                </a:ln>
                <a:solidFill>
                  <a:srgbClr val="FFFFFF"/>
                </a:solidFill>
                <a:effectLst/>
                <a:uLnTx/>
                <a:uFillTx/>
                <a:latin typeface="IBM Plex Sans" panose="020B0503050203000203" pitchFamily="34" charset="0"/>
                <a:ea typeface="Arial" pitchFamily="2"/>
                <a:cs typeface="Arial" pitchFamily="2"/>
              </a:rPr>
              <a:t>Running the newly created project</a:t>
            </a:r>
          </a:p>
        </p:txBody>
      </p:sp>
    </p:spTree>
    <p:extLst>
      <p:ext uri="{BB962C8B-B14F-4D97-AF65-F5344CB8AC3E}">
        <p14:creationId xmlns:p14="http://schemas.microsoft.com/office/powerpoint/2010/main" val="4283295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Cloud – Client Side Load Balancing With Ribbon</a:t>
            </a:r>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1"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In this course, you learned about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Client-Side Load Balancing augments regular load balancing by allowing the client to select a server based on some criteria</a:t>
            </a:r>
          </a:p>
          <a:p>
            <a:pPr marL="285739" lvl="0" indent="-285739" defTabSz="914363">
              <a:spcBef>
                <a:spcPts val="500"/>
              </a:spcBef>
              <a:buFont typeface="Arial" panose="020B0604020202020204" pitchFamily="34" charset="0"/>
              <a:buChar char="•"/>
              <a:defRPr/>
            </a:pPr>
            <a:r>
              <a:rPr lang="en-US" sz="1667" dirty="0">
                <a:solidFill>
                  <a:srgbClr val="000000"/>
                </a:solidFill>
              </a:rPr>
              <a:t>Spring Cloud Ribbon is an easy-to-use implementation of client side load balancing</a:t>
            </a:r>
          </a:p>
        </p:txBody>
      </p:sp>
    </p:spTree>
    <p:extLst>
      <p:ext uri="{BB962C8B-B14F-4D97-AF65-F5344CB8AC3E}">
        <p14:creationId xmlns:p14="http://schemas.microsoft.com/office/powerpoint/2010/main" val="3155714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283508" y="1409701"/>
            <a:ext cx="7624985" cy="4584703"/>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Cloud – Client Side Load Balancing With Ribbon</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381000" y="571500"/>
            <a:ext cx="11430000" cy="468373"/>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382898" y="1593945"/>
            <a:ext cx="11210769" cy="3891678"/>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51243">
                    <a:hueOff val="0"/>
                    <a:satOff val="0"/>
                    <a:lumOff val="0"/>
                    <a:alphaOff val="0"/>
                  </a:srgbClr>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5670947" y="2289774"/>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2954030" y="2302005"/>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8536798" y="2289774"/>
            <a:ext cx="180431" cy="18043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5670947" y="3270151"/>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2954030" y="3279444"/>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8536798" y="3102005"/>
            <a:ext cx="180431" cy="368092"/>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5670947" y="4278406"/>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2954030" y="4289559"/>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5667919"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2951001"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411462" y="5820143"/>
            <a:ext cx="9621408" cy="426720"/>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IN" sz="16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271474"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182492"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8542676" y="4102827"/>
            <a:ext cx="180431" cy="368092"/>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8534400" y="5088882"/>
            <a:ext cx="180431" cy="368092"/>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1394419" y="2103579"/>
            <a:ext cx="180431" cy="368092"/>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1394418" y="3099125"/>
            <a:ext cx="180431" cy="368092"/>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1401970" y="4289559"/>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1401970" y="5092497"/>
            <a:ext cx="180431" cy="368092"/>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154265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At the end of this training, you should be able to:</a:t>
            </a:r>
          </a:p>
          <a:p>
            <a:pPr marL="285739" lvl="0" indent="-285739" defTabSz="914363">
              <a:spcBef>
                <a:spcPts val="500"/>
              </a:spcBef>
              <a:buFont typeface="Arial" panose="020B0604020202020204" pitchFamily="34" charset="0"/>
              <a:buChar char="•"/>
              <a:defRPr/>
            </a:pPr>
            <a:r>
              <a:rPr lang="en-US" sz="1667" dirty="0">
                <a:solidFill>
                  <a:srgbClr val="000000"/>
                </a:solidFill>
              </a:rPr>
              <a:t>Understand the purpose of Client-Side Load Balancing</a:t>
            </a:r>
          </a:p>
          <a:p>
            <a:pPr marL="285739" lvl="0" indent="-285739" defTabSz="914363">
              <a:spcBef>
                <a:spcPts val="500"/>
              </a:spcBef>
              <a:buFont typeface="Arial" panose="020B0604020202020204" pitchFamily="34" charset="0"/>
              <a:buChar char="•"/>
              <a:defRPr/>
            </a:pPr>
            <a:r>
              <a:rPr lang="en-US" sz="1667" dirty="0">
                <a:solidFill>
                  <a:srgbClr val="000000"/>
                </a:solidFill>
              </a:rPr>
              <a:t>Use Spring Cloud Ribbon to implement Client-Side Load Balancing</a:t>
            </a: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Cloud – Client Side Load Balancing With Ribbon</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Cloud – Client Side Load Balancing With Ribbon</a:t>
            </a:r>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extLst>
              <p:ext uri="{D42A27DB-BD31-4B8C-83A1-F6EECF244321}">
                <p14:modId xmlns:p14="http://schemas.microsoft.com/office/powerpoint/2010/main" val="2521619219"/>
              </p:ext>
            </p:extLst>
          </p:nvPr>
        </p:nvGraphicFramePr>
        <p:xfrm>
          <a:off x="3302000" y="2576649"/>
          <a:ext cx="8509000" cy="947208"/>
        </p:xfrm>
        <a:graphic>
          <a:graphicData uri="http://schemas.openxmlformats.org/drawingml/2006/table">
            <a:tbl>
              <a:tblPr firstRow="1" bandRow="1">
                <a:tableStyleId>{69CF1AB2-1976-4502-BF36-3FF5EA218861}</a:tableStyleId>
              </a:tblPr>
              <a:tblGrid>
                <a:gridCol w="8509000">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400" b="0" u="none" strike="noStrike" cap="none" normalizeH="0" baseline="0" dirty="0">
                          <a:ln>
                            <a:noFill/>
                          </a:ln>
                          <a:effectLst/>
                        </a:rPr>
                        <a:t>Client Side Load Balancing</a:t>
                      </a:r>
                      <a:endParaRPr kumimoji="0" lang="en-US" altLang="en-US" sz="14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2286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Spring Cloud Netflix Ribbon</a:t>
                      </a:r>
                      <a:endPar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endParaRPr>
                    </a:p>
                  </a:txBody>
                  <a:tcPr marL="228600" anchor="ctr" horzOverflow="overflow"/>
                </a:tc>
                <a:extLst>
                  <a:ext uri="{0D108BD9-81ED-4DB2-BD59-A6C34878D82A}">
                    <a16:rowId xmlns:a16="http://schemas.microsoft.com/office/drawing/2014/main" val="3187827419"/>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Client Side Load Balancing</a:t>
            </a:r>
          </a:p>
        </p:txBody>
      </p:sp>
    </p:spTree>
    <p:extLst>
      <p:ext uri="{BB962C8B-B14F-4D97-AF65-F5344CB8AC3E}">
        <p14:creationId xmlns:p14="http://schemas.microsoft.com/office/powerpoint/2010/main" val="199362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What is a Load Balancer?</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1015663"/>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Traditional load balancers are server-side components</a:t>
            </a:r>
          </a:p>
          <a:p>
            <a:pPr marL="285750" indent="-285750">
              <a:buFont typeface="Arial" panose="020B0604020202020204" pitchFamily="34" charset="0"/>
              <a:buChar char="•"/>
            </a:pPr>
            <a:r>
              <a:rPr lang="en-US" sz="2000" dirty="0">
                <a:latin typeface="IBM Plex Sans" panose="020B0503050203000203" pitchFamily="34" charset="0"/>
              </a:rPr>
              <a:t>Distribute incoming traffic among several servers</a:t>
            </a:r>
          </a:p>
          <a:p>
            <a:pPr marL="285750" indent="-285750">
              <a:buFont typeface="Arial" panose="020B0604020202020204" pitchFamily="34" charset="0"/>
              <a:buChar char="•"/>
            </a:pPr>
            <a:r>
              <a:rPr lang="en-US" sz="2000" dirty="0">
                <a:latin typeface="IBM Plex Sans" panose="020B0503050203000203" pitchFamily="34" charset="0"/>
              </a:rPr>
              <a:t>Software (Apache, Nginx, HA Proxy) or Hardware (F5, NSX, </a:t>
            </a:r>
            <a:r>
              <a:rPr lang="en-US" sz="2000" dirty="0" err="1">
                <a:latin typeface="IBM Plex Sans" panose="020B0503050203000203" pitchFamily="34" charset="0"/>
              </a:rPr>
              <a:t>BigIP</a:t>
            </a:r>
            <a:r>
              <a:rPr lang="en-US" sz="2000" dirty="0">
                <a:latin typeface="IBM Plex Sans" panose="020B0503050203000203" pitchFamily="34" charset="0"/>
              </a:rPr>
              <a:t>)</a:t>
            </a:r>
          </a:p>
        </p:txBody>
      </p:sp>
      <p:sp>
        <p:nvSpPr>
          <p:cNvPr id="16" name="Rectangle 15">
            <a:extLst>
              <a:ext uri="{FF2B5EF4-FFF2-40B4-BE49-F238E27FC236}">
                <a16:creationId xmlns:a16="http://schemas.microsoft.com/office/drawing/2014/main" id="{F8326E6D-D0D0-4765-818B-1B4ECDA5C233}"/>
              </a:ext>
            </a:extLst>
          </p:cNvPr>
          <p:cNvSpPr/>
          <p:nvPr/>
        </p:nvSpPr>
        <p:spPr>
          <a:xfrm>
            <a:off x="4868445" y="3470983"/>
            <a:ext cx="1433375" cy="1966680"/>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600" dirty="0">
                <a:solidFill>
                  <a:prstClr val="black"/>
                </a:solidFill>
                <a:latin typeface="IBM Plex Sans" panose="020B0503050203000203" pitchFamily="34" charset="0"/>
                <a:ea typeface="Microsoft YaHei" pitchFamily="2"/>
                <a:cs typeface="Mangal" pitchFamily="2"/>
              </a:rPr>
              <a:t>Load</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Balancer</a:t>
            </a:r>
          </a:p>
        </p:txBody>
      </p:sp>
      <p:sp>
        <p:nvSpPr>
          <p:cNvPr id="17" name="Rectangle 16">
            <a:extLst>
              <a:ext uri="{FF2B5EF4-FFF2-40B4-BE49-F238E27FC236}">
                <a16:creationId xmlns:a16="http://schemas.microsoft.com/office/drawing/2014/main" id="{9FEB670F-87AB-445C-8EE8-993E38B39441}"/>
              </a:ext>
            </a:extLst>
          </p:cNvPr>
          <p:cNvSpPr/>
          <p:nvPr/>
        </p:nvSpPr>
        <p:spPr>
          <a:xfrm>
            <a:off x="7376852" y="3489127"/>
            <a:ext cx="2269620" cy="597132"/>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Application</a:t>
            </a:r>
          </a:p>
        </p:txBody>
      </p:sp>
      <p:sp>
        <p:nvSpPr>
          <p:cNvPr id="18" name="Rectangle 17">
            <a:extLst>
              <a:ext uri="{FF2B5EF4-FFF2-40B4-BE49-F238E27FC236}">
                <a16:creationId xmlns:a16="http://schemas.microsoft.com/office/drawing/2014/main" id="{1165BB85-CDFE-496C-B275-F17EA83ABEB0}"/>
              </a:ext>
            </a:extLst>
          </p:cNvPr>
          <p:cNvSpPr/>
          <p:nvPr/>
        </p:nvSpPr>
        <p:spPr>
          <a:xfrm>
            <a:off x="7376852" y="4821415"/>
            <a:ext cx="2269620" cy="597132"/>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Application</a:t>
            </a:r>
          </a:p>
        </p:txBody>
      </p:sp>
      <p:sp>
        <p:nvSpPr>
          <p:cNvPr id="19" name="Rectangle 18">
            <a:extLst>
              <a:ext uri="{FF2B5EF4-FFF2-40B4-BE49-F238E27FC236}">
                <a16:creationId xmlns:a16="http://schemas.microsoft.com/office/drawing/2014/main" id="{BF4F1E33-A023-4B39-A024-B99244E5927E}"/>
              </a:ext>
            </a:extLst>
          </p:cNvPr>
          <p:cNvSpPr/>
          <p:nvPr/>
        </p:nvSpPr>
        <p:spPr>
          <a:xfrm>
            <a:off x="7376852" y="4154947"/>
            <a:ext cx="2269620" cy="597132"/>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Application</a:t>
            </a:r>
          </a:p>
        </p:txBody>
      </p:sp>
      <p:cxnSp>
        <p:nvCxnSpPr>
          <p:cNvPr id="20" name="Connector: Elbow 19">
            <a:extLst>
              <a:ext uri="{FF2B5EF4-FFF2-40B4-BE49-F238E27FC236}">
                <a16:creationId xmlns:a16="http://schemas.microsoft.com/office/drawing/2014/main" id="{E536752A-2F54-4AF7-9D63-2A4CFCB13443}"/>
              </a:ext>
            </a:extLst>
          </p:cNvPr>
          <p:cNvCxnSpPr>
            <a:stCxn id="16" idx="3"/>
            <a:endCxn id="17" idx="1"/>
          </p:cNvCxnSpPr>
          <p:nvPr/>
        </p:nvCxnSpPr>
        <p:spPr>
          <a:xfrm flipV="1">
            <a:off x="6301820" y="3787693"/>
            <a:ext cx="1075033" cy="666630"/>
          </a:xfrm>
          <a:prstGeom prst="bentConnector3">
            <a:avLst>
              <a:gd name="adj1" fmla="val 50000"/>
            </a:avLst>
          </a:prstGeom>
          <a:noFill/>
          <a:ln w="0">
            <a:solidFill>
              <a:srgbClr val="808080"/>
            </a:solidFill>
            <a:prstDash val="solid"/>
          </a:ln>
        </p:spPr>
      </p:cxnSp>
      <p:cxnSp>
        <p:nvCxnSpPr>
          <p:cNvPr id="21" name="Connector: Elbow 20">
            <a:extLst>
              <a:ext uri="{FF2B5EF4-FFF2-40B4-BE49-F238E27FC236}">
                <a16:creationId xmlns:a16="http://schemas.microsoft.com/office/drawing/2014/main" id="{B7229D6D-7189-4851-8DB3-3043CC41F741}"/>
              </a:ext>
            </a:extLst>
          </p:cNvPr>
          <p:cNvCxnSpPr>
            <a:stCxn id="16" idx="3"/>
            <a:endCxn id="18" idx="1"/>
          </p:cNvCxnSpPr>
          <p:nvPr/>
        </p:nvCxnSpPr>
        <p:spPr>
          <a:xfrm>
            <a:off x="6301820" y="4454323"/>
            <a:ext cx="1075033" cy="665658"/>
          </a:xfrm>
          <a:prstGeom prst="bentConnector3">
            <a:avLst>
              <a:gd name="adj1" fmla="val 50000"/>
            </a:avLst>
          </a:prstGeom>
          <a:noFill/>
          <a:ln w="0">
            <a:solidFill>
              <a:srgbClr val="808080"/>
            </a:solidFill>
            <a:prstDash val="solid"/>
          </a:ln>
        </p:spPr>
      </p:cxnSp>
      <p:cxnSp>
        <p:nvCxnSpPr>
          <p:cNvPr id="22" name="Connector: Elbow 21">
            <a:extLst>
              <a:ext uri="{FF2B5EF4-FFF2-40B4-BE49-F238E27FC236}">
                <a16:creationId xmlns:a16="http://schemas.microsoft.com/office/drawing/2014/main" id="{48014E71-F759-4AF5-B357-C888A9ADC65B}"/>
              </a:ext>
            </a:extLst>
          </p:cNvPr>
          <p:cNvCxnSpPr>
            <a:stCxn id="16" idx="3"/>
            <a:endCxn id="19" idx="1"/>
          </p:cNvCxnSpPr>
          <p:nvPr/>
        </p:nvCxnSpPr>
        <p:spPr>
          <a:xfrm flipV="1">
            <a:off x="6301820" y="4453513"/>
            <a:ext cx="1075033" cy="810"/>
          </a:xfrm>
          <a:prstGeom prst="bentConnector3">
            <a:avLst>
              <a:gd name="adj1" fmla="val 50000"/>
            </a:avLst>
          </a:prstGeom>
          <a:noFill/>
          <a:ln w="0">
            <a:solidFill>
              <a:srgbClr val="808080"/>
            </a:solidFill>
            <a:prstDash val="solid"/>
          </a:ln>
        </p:spPr>
      </p:cxnSp>
      <p:sp>
        <p:nvSpPr>
          <p:cNvPr id="23" name="Straight Connector 22">
            <a:extLst>
              <a:ext uri="{FF2B5EF4-FFF2-40B4-BE49-F238E27FC236}">
                <a16:creationId xmlns:a16="http://schemas.microsoft.com/office/drawing/2014/main" id="{407B8D36-01D5-4DAE-B27D-D14894944F72}"/>
              </a:ext>
            </a:extLst>
          </p:cNvPr>
          <p:cNvSpPr/>
          <p:nvPr/>
        </p:nvSpPr>
        <p:spPr>
          <a:xfrm>
            <a:off x="2360036" y="4423867"/>
            <a:ext cx="2388852" cy="0"/>
          </a:xfrm>
          <a:prstGeom prst="line">
            <a:avLst/>
          </a:prstGeom>
          <a:noFill/>
          <a:ln w="0">
            <a:solidFill>
              <a:srgbClr val="000000"/>
            </a:solidFill>
            <a:prstDash val="solid"/>
            <a:tailEnd type="arrow"/>
          </a:ln>
        </p:spPr>
        <p:txBody>
          <a:bodyPr vert="horz" wrap="none" lIns="81000" tIns="40500" rIns="81000" bIns="40500" anchor="ctr" anchorCtr="0" compatLnSpc="0"/>
          <a:lstStyle/>
          <a:p>
            <a:pPr algn="ctr" defTabSz="822960" hangingPunct="0"/>
            <a:r>
              <a:rPr lang="en-US" sz="1600" dirty="0">
                <a:solidFill>
                  <a:prstClr val="black"/>
                </a:solidFill>
                <a:latin typeface="IBM Plex Sans" panose="020B0503050203000203" pitchFamily="34" charset="0"/>
                <a:ea typeface="Microsoft YaHei" pitchFamily="2"/>
                <a:cs typeface="Mangal" pitchFamily="2"/>
              </a:rPr>
              <a:t>HTTP, TCP, UDP</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Traffic</a:t>
            </a:r>
          </a:p>
          <a:p>
            <a:pPr algn="ctr" defTabSz="822960" hangingPunct="0"/>
            <a:endParaRPr lang="en-US" sz="1600" dirty="0">
              <a:solidFill>
                <a:prstClr val="black"/>
              </a:solidFill>
              <a:latin typeface="IBM Plex Sans" panose="020B0503050203000203" pitchFamily="34" charset="0"/>
              <a:ea typeface="Microsoft YaHei" pitchFamily="2"/>
              <a:cs typeface="Mangal" pitchFamily="2"/>
            </a:endParaRPr>
          </a:p>
          <a:p>
            <a:pPr algn="ctr" defTabSz="822960" hangingPunct="0"/>
            <a:endParaRPr lang="en-US" sz="1600" dirty="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213394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Client-Side Load Balancer</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1323439"/>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Client-Side Load Balancer selects which server to call</a:t>
            </a:r>
          </a:p>
          <a:p>
            <a:pPr marL="285750" indent="-285750">
              <a:buFont typeface="Arial" panose="020B0604020202020204" pitchFamily="34" charset="0"/>
              <a:buChar char="•"/>
            </a:pPr>
            <a:r>
              <a:rPr lang="en-US" sz="2000" dirty="0">
                <a:latin typeface="IBM Plex Sans" panose="020B0503050203000203" pitchFamily="34" charset="0"/>
              </a:rPr>
              <a:t>Based on some criteria</a:t>
            </a:r>
          </a:p>
          <a:p>
            <a:pPr marL="285750" indent="-285750">
              <a:buFont typeface="Arial" panose="020B0604020202020204" pitchFamily="34" charset="0"/>
              <a:buChar char="•"/>
            </a:pPr>
            <a:r>
              <a:rPr lang="en-US" sz="2000" dirty="0">
                <a:latin typeface="IBM Plex Sans" panose="020B0503050203000203" pitchFamily="34" charset="0"/>
              </a:rPr>
              <a:t>Part of client software</a:t>
            </a:r>
          </a:p>
          <a:p>
            <a:pPr marL="285750" indent="-285750">
              <a:buFont typeface="Arial" panose="020B0604020202020204" pitchFamily="34" charset="0"/>
              <a:buChar char="•"/>
            </a:pPr>
            <a:r>
              <a:rPr lang="en-US" sz="2000" dirty="0">
                <a:latin typeface="IBM Plex Sans" panose="020B0503050203000203" pitchFamily="34" charset="0"/>
              </a:rPr>
              <a:t>Server can still employ its own load balancer</a:t>
            </a:r>
          </a:p>
        </p:txBody>
      </p:sp>
      <p:sp>
        <p:nvSpPr>
          <p:cNvPr id="13" name="Rectangle 12">
            <a:extLst>
              <a:ext uri="{FF2B5EF4-FFF2-40B4-BE49-F238E27FC236}">
                <a16:creationId xmlns:a16="http://schemas.microsoft.com/office/drawing/2014/main" id="{54D45D3A-D0B5-41E3-9367-3C293FED939B}"/>
              </a:ext>
            </a:extLst>
          </p:cNvPr>
          <p:cNvSpPr/>
          <p:nvPr/>
        </p:nvSpPr>
        <p:spPr>
          <a:xfrm>
            <a:off x="1150620" y="3923540"/>
            <a:ext cx="2269620" cy="179172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700">
                <a:solidFill>
                  <a:prstClr val="black"/>
                </a:solidFill>
                <a:latin typeface="IBM Plex Sans" panose="020B0503050203000203" pitchFamily="34" charset="0"/>
                <a:ea typeface="Microsoft YaHei" pitchFamily="2"/>
                <a:cs typeface="Mangal" pitchFamily="2"/>
              </a:rPr>
              <a:t>Application</a:t>
            </a:r>
          </a:p>
        </p:txBody>
      </p:sp>
      <p:sp>
        <p:nvSpPr>
          <p:cNvPr id="14" name="Rectangle 13">
            <a:extLst>
              <a:ext uri="{FF2B5EF4-FFF2-40B4-BE49-F238E27FC236}">
                <a16:creationId xmlns:a16="http://schemas.microsoft.com/office/drawing/2014/main" id="{BBCECE64-5107-4218-AD75-B5AA10AF7EA1}"/>
              </a:ext>
            </a:extLst>
          </p:cNvPr>
          <p:cNvSpPr/>
          <p:nvPr/>
        </p:nvSpPr>
        <p:spPr>
          <a:xfrm>
            <a:off x="8197945" y="3857120"/>
            <a:ext cx="2269620" cy="428652"/>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700">
                <a:solidFill>
                  <a:prstClr val="black"/>
                </a:solidFill>
                <a:latin typeface="IBM Plex Sans" panose="020B0503050203000203" pitchFamily="34" charset="0"/>
                <a:ea typeface="Microsoft YaHei" pitchFamily="2"/>
                <a:cs typeface="Mangal" pitchFamily="2"/>
              </a:rPr>
              <a:t>Server LB</a:t>
            </a:r>
          </a:p>
        </p:txBody>
      </p:sp>
      <p:sp>
        <p:nvSpPr>
          <p:cNvPr id="15" name="Rectangle 14">
            <a:extLst>
              <a:ext uri="{FF2B5EF4-FFF2-40B4-BE49-F238E27FC236}">
                <a16:creationId xmlns:a16="http://schemas.microsoft.com/office/drawing/2014/main" id="{98562706-52BB-4B37-B035-9DE28007D2B2}"/>
              </a:ext>
            </a:extLst>
          </p:cNvPr>
          <p:cNvSpPr/>
          <p:nvPr/>
        </p:nvSpPr>
        <p:spPr>
          <a:xfrm>
            <a:off x="3181129" y="4421205"/>
            <a:ext cx="1433375" cy="853739"/>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700">
                <a:solidFill>
                  <a:prstClr val="black"/>
                </a:solidFill>
                <a:latin typeface="IBM Plex Sans" panose="020B0503050203000203" pitchFamily="34" charset="0"/>
                <a:ea typeface="Microsoft YaHei" pitchFamily="2"/>
                <a:cs typeface="Mangal" pitchFamily="2"/>
              </a:rPr>
              <a:t>Load</a:t>
            </a:r>
          </a:p>
          <a:p>
            <a:pPr algn="ctr" defTabSz="822960" hangingPunct="0"/>
            <a:r>
              <a:rPr lang="en-US" sz="1700">
                <a:solidFill>
                  <a:prstClr val="black"/>
                </a:solidFill>
                <a:latin typeface="IBM Plex Sans" panose="020B0503050203000203" pitchFamily="34" charset="0"/>
                <a:ea typeface="Microsoft YaHei" pitchFamily="2"/>
                <a:cs typeface="Mangal" pitchFamily="2"/>
              </a:rPr>
              <a:t>Balancer</a:t>
            </a:r>
          </a:p>
        </p:txBody>
      </p:sp>
      <p:sp>
        <p:nvSpPr>
          <p:cNvPr id="24" name="TextBox 23">
            <a:extLst>
              <a:ext uri="{FF2B5EF4-FFF2-40B4-BE49-F238E27FC236}">
                <a16:creationId xmlns:a16="http://schemas.microsoft.com/office/drawing/2014/main" id="{8D517E08-D280-4E8E-9F96-5A466305515B}"/>
              </a:ext>
            </a:extLst>
          </p:cNvPr>
          <p:cNvSpPr txBox="1"/>
          <p:nvPr/>
        </p:nvSpPr>
        <p:spPr>
          <a:xfrm>
            <a:off x="5228271" y="3789404"/>
            <a:ext cx="1739014" cy="648613"/>
          </a:xfrm>
          <a:prstGeom prst="rect">
            <a:avLst/>
          </a:prstGeom>
          <a:noFill/>
          <a:ln>
            <a:noFill/>
          </a:ln>
        </p:spPr>
        <p:txBody>
          <a:bodyPr vert="horz" wrap="none" lIns="81000" tIns="40500" rIns="81000" bIns="40500" anchorCtr="0" compatLnSpc="0">
            <a:spAutoFit/>
          </a:bodyPr>
          <a:lstStyle/>
          <a:p>
            <a:pPr algn="ctr" defTabSz="822960" hangingPunct="0"/>
            <a:r>
              <a:rPr lang="en-US" sz="1700">
                <a:solidFill>
                  <a:prstClr val="black"/>
                </a:solidFill>
                <a:latin typeface="IBM Plex Sans" panose="020B0503050203000203" pitchFamily="34" charset="0"/>
                <a:ea typeface="Microsoft YaHei" pitchFamily="2"/>
                <a:cs typeface="Mangal" pitchFamily="2"/>
              </a:rPr>
              <a:t>HTTP, TCP, UDP</a:t>
            </a:r>
          </a:p>
          <a:p>
            <a:pPr algn="ctr" defTabSz="822960" hangingPunct="0"/>
            <a:r>
              <a:rPr lang="en-US" sz="1700">
                <a:solidFill>
                  <a:prstClr val="black"/>
                </a:solidFill>
                <a:latin typeface="IBM Plex Sans" panose="020B0503050203000203" pitchFamily="34" charset="0"/>
                <a:ea typeface="Microsoft YaHei" pitchFamily="2"/>
                <a:cs typeface="Mangal" pitchFamily="2"/>
              </a:rPr>
              <a:t>Traffic</a:t>
            </a:r>
          </a:p>
        </p:txBody>
      </p:sp>
      <p:sp>
        <p:nvSpPr>
          <p:cNvPr id="25" name="Rectangle 24">
            <a:extLst>
              <a:ext uri="{FF2B5EF4-FFF2-40B4-BE49-F238E27FC236}">
                <a16:creationId xmlns:a16="http://schemas.microsoft.com/office/drawing/2014/main" id="{811D5E91-5739-4DD7-8CAC-13D50E27F80D}"/>
              </a:ext>
            </a:extLst>
          </p:cNvPr>
          <p:cNvSpPr/>
          <p:nvPr/>
        </p:nvSpPr>
        <p:spPr>
          <a:xfrm>
            <a:off x="8197945" y="4601672"/>
            <a:ext cx="2269620" cy="428652"/>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700">
                <a:solidFill>
                  <a:prstClr val="black"/>
                </a:solidFill>
                <a:latin typeface="IBM Plex Sans" panose="020B0503050203000203" pitchFamily="34" charset="0"/>
                <a:ea typeface="Microsoft YaHei" pitchFamily="2"/>
                <a:cs typeface="Mangal" pitchFamily="2"/>
              </a:rPr>
              <a:t>Server LB</a:t>
            </a:r>
          </a:p>
        </p:txBody>
      </p:sp>
      <p:sp>
        <p:nvSpPr>
          <p:cNvPr id="26" name="Rectangle 25">
            <a:extLst>
              <a:ext uri="{FF2B5EF4-FFF2-40B4-BE49-F238E27FC236}">
                <a16:creationId xmlns:a16="http://schemas.microsoft.com/office/drawing/2014/main" id="{26A7B5D1-3178-4400-A739-5441ADA85D26}"/>
              </a:ext>
            </a:extLst>
          </p:cNvPr>
          <p:cNvSpPr/>
          <p:nvPr/>
        </p:nvSpPr>
        <p:spPr>
          <a:xfrm>
            <a:off x="8197945" y="5385428"/>
            <a:ext cx="2269620" cy="428652"/>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700">
                <a:solidFill>
                  <a:prstClr val="black"/>
                </a:solidFill>
                <a:latin typeface="IBM Plex Sans" panose="020B0503050203000203" pitchFamily="34" charset="0"/>
                <a:ea typeface="Microsoft YaHei" pitchFamily="2"/>
                <a:cs typeface="Mangal" pitchFamily="2"/>
              </a:rPr>
              <a:t>Server LB</a:t>
            </a:r>
          </a:p>
        </p:txBody>
      </p:sp>
      <p:sp>
        <p:nvSpPr>
          <p:cNvPr id="27" name="Straight Connector 26">
            <a:extLst>
              <a:ext uri="{FF2B5EF4-FFF2-40B4-BE49-F238E27FC236}">
                <a16:creationId xmlns:a16="http://schemas.microsoft.com/office/drawing/2014/main" id="{F6D5992C-C52F-45C5-8C5A-202BF2F7DBA3}"/>
              </a:ext>
            </a:extLst>
          </p:cNvPr>
          <p:cNvSpPr/>
          <p:nvPr/>
        </p:nvSpPr>
        <p:spPr>
          <a:xfrm>
            <a:off x="4943689" y="4819400"/>
            <a:ext cx="2885544" cy="0"/>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
        <p:nvSpPr>
          <p:cNvPr id="28" name="Straight Connector 27">
            <a:extLst>
              <a:ext uri="{FF2B5EF4-FFF2-40B4-BE49-F238E27FC236}">
                <a16:creationId xmlns:a16="http://schemas.microsoft.com/office/drawing/2014/main" id="{E331AD9B-B276-45BE-8EE3-31F05FB03ADF}"/>
              </a:ext>
            </a:extLst>
          </p:cNvPr>
          <p:cNvSpPr/>
          <p:nvPr/>
        </p:nvSpPr>
        <p:spPr>
          <a:xfrm>
            <a:off x="4943689" y="4976217"/>
            <a:ext cx="2914704" cy="543347"/>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
        <p:nvSpPr>
          <p:cNvPr id="29" name="Straight Connector 28">
            <a:extLst>
              <a:ext uri="{FF2B5EF4-FFF2-40B4-BE49-F238E27FC236}">
                <a16:creationId xmlns:a16="http://schemas.microsoft.com/office/drawing/2014/main" id="{8F8954A2-7B5A-4B6B-80F6-D88BA35ACCB8}"/>
              </a:ext>
            </a:extLst>
          </p:cNvPr>
          <p:cNvSpPr/>
          <p:nvPr/>
        </p:nvSpPr>
        <p:spPr>
          <a:xfrm flipV="1">
            <a:off x="4943689" y="4126041"/>
            <a:ext cx="2914704" cy="576071"/>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
        <p:nvSpPr>
          <p:cNvPr id="30" name="Rectangle 29">
            <a:extLst>
              <a:ext uri="{FF2B5EF4-FFF2-40B4-BE49-F238E27FC236}">
                <a16:creationId xmlns:a16="http://schemas.microsoft.com/office/drawing/2014/main" id="{398CAA42-6CAC-4465-ACA5-D3653B762883}"/>
              </a:ext>
            </a:extLst>
          </p:cNvPr>
          <p:cNvSpPr/>
          <p:nvPr/>
        </p:nvSpPr>
        <p:spPr>
          <a:xfrm>
            <a:off x="10725145" y="3730760"/>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
        <p:nvSpPr>
          <p:cNvPr id="31" name="Rectangle 30">
            <a:extLst>
              <a:ext uri="{FF2B5EF4-FFF2-40B4-BE49-F238E27FC236}">
                <a16:creationId xmlns:a16="http://schemas.microsoft.com/office/drawing/2014/main" id="{33A7E563-08AE-4886-AFE9-C2D98370936F}"/>
              </a:ext>
            </a:extLst>
          </p:cNvPr>
          <p:cNvSpPr/>
          <p:nvPr/>
        </p:nvSpPr>
        <p:spPr>
          <a:xfrm>
            <a:off x="10725145" y="3965660"/>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
        <p:nvSpPr>
          <p:cNvPr id="32" name="Rectangle 31">
            <a:extLst>
              <a:ext uri="{FF2B5EF4-FFF2-40B4-BE49-F238E27FC236}">
                <a16:creationId xmlns:a16="http://schemas.microsoft.com/office/drawing/2014/main" id="{79FEAF15-CE44-4988-9139-4A245EA0A2CA}"/>
              </a:ext>
            </a:extLst>
          </p:cNvPr>
          <p:cNvSpPr/>
          <p:nvPr/>
        </p:nvSpPr>
        <p:spPr>
          <a:xfrm>
            <a:off x="10725145" y="4201207"/>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
        <p:nvSpPr>
          <p:cNvPr id="33" name="Rectangle 32">
            <a:extLst>
              <a:ext uri="{FF2B5EF4-FFF2-40B4-BE49-F238E27FC236}">
                <a16:creationId xmlns:a16="http://schemas.microsoft.com/office/drawing/2014/main" id="{D47128E2-EB6D-4F8C-963F-45789114890A}"/>
              </a:ext>
            </a:extLst>
          </p:cNvPr>
          <p:cNvSpPr/>
          <p:nvPr/>
        </p:nvSpPr>
        <p:spPr>
          <a:xfrm>
            <a:off x="10725145" y="4514516"/>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
        <p:nvSpPr>
          <p:cNvPr id="34" name="Rectangle 33">
            <a:extLst>
              <a:ext uri="{FF2B5EF4-FFF2-40B4-BE49-F238E27FC236}">
                <a16:creationId xmlns:a16="http://schemas.microsoft.com/office/drawing/2014/main" id="{DB0ABFCB-7FCA-4DD7-A922-AC3344F6F386}"/>
              </a:ext>
            </a:extLst>
          </p:cNvPr>
          <p:cNvSpPr/>
          <p:nvPr/>
        </p:nvSpPr>
        <p:spPr>
          <a:xfrm>
            <a:off x="10725145" y="4749740"/>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
        <p:nvSpPr>
          <p:cNvPr id="35" name="Rectangle 34">
            <a:extLst>
              <a:ext uri="{FF2B5EF4-FFF2-40B4-BE49-F238E27FC236}">
                <a16:creationId xmlns:a16="http://schemas.microsoft.com/office/drawing/2014/main" id="{C057E3A5-ACFE-42BB-BFF6-3A76C2D51BEF}"/>
              </a:ext>
            </a:extLst>
          </p:cNvPr>
          <p:cNvSpPr/>
          <p:nvPr/>
        </p:nvSpPr>
        <p:spPr>
          <a:xfrm>
            <a:off x="10725145" y="4984964"/>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
        <p:nvSpPr>
          <p:cNvPr id="36" name="Rectangle 35">
            <a:extLst>
              <a:ext uri="{FF2B5EF4-FFF2-40B4-BE49-F238E27FC236}">
                <a16:creationId xmlns:a16="http://schemas.microsoft.com/office/drawing/2014/main" id="{47BAABB9-74B7-464B-8369-941BF1C74D3B}"/>
              </a:ext>
            </a:extLst>
          </p:cNvPr>
          <p:cNvSpPr/>
          <p:nvPr/>
        </p:nvSpPr>
        <p:spPr>
          <a:xfrm>
            <a:off x="10725145" y="5298596"/>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
        <p:nvSpPr>
          <p:cNvPr id="37" name="Rectangle 36">
            <a:extLst>
              <a:ext uri="{FF2B5EF4-FFF2-40B4-BE49-F238E27FC236}">
                <a16:creationId xmlns:a16="http://schemas.microsoft.com/office/drawing/2014/main" id="{AD3C5C24-FB99-41B3-9596-E35F167D83DE}"/>
              </a:ext>
            </a:extLst>
          </p:cNvPr>
          <p:cNvSpPr/>
          <p:nvPr/>
        </p:nvSpPr>
        <p:spPr>
          <a:xfrm>
            <a:off x="10725145" y="5533496"/>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
        <p:nvSpPr>
          <p:cNvPr id="38" name="Rectangle 37">
            <a:extLst>
              <a:ext uri="{FF2B5EF4-FFF2-40B4-BE49-F238E27FC236}">
                <a16:creationId xmlns:a16="http://schemas.microsoft.com/office/drawing/2014/main" id="{F5221063-9C05-4472-89B7-6E2AE1B78FB6}"/>
              </a:ext>
            </a:extLst>
          </p:cNvPr>
          <p:cNvSpPr/>
          <p:nvPr/>
        </p:nvSpPr>
        <p:spPr>
          <a:xfrm>
            <a:off x="10725145" y="5768720"/>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70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98231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Ribbon</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Why?</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1231106"/>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Not all servers are the same</a:t>
            </a:r>
          </a:p>
          <a:p>
            <a:pPr marL="800100" lvl="1" indent="-342900">
              <a:buFont typeface="Courier New" panose="02070309020205020404" pitchFamily="49" charset="0"/>
              <a:buChar char="o"/>
            </a:pPr>
            <a:r>
              <a:rPr lang="en-US" dirty="0">
                <a:latin typeface="IBM Plex Sans" panose="020B0503050203000203" pitchFamily="34" charset="0"/>
              </a:rPr>
              <a:t>Some may be unavailable (faults)</a:t>
            </a:r>
          </a:p>
          <a:p>
            <a:pPr marL="800100" lvl="1" indent="-342900">
              <a:buFont typeface="Courier New" panose="02070309020205020404" pitchFamily="49" charset="0"/>
              <a:buChar char="o"/>
            </a:pPr>
            <a:r>
              <a:rPr lang="en-US" dirty="0">
                <a:latin typeface="IBM Plex Sans" panose="020B0503050203000203" pitchFamily="34" charset="0"/>
              </a:rPr>
              <a:t>Some may be slower than others (performance)</a:t>
            </a:r>
          </a:p>
          <a:p>
            <a:pPr marL="800100" lvl="1" indent="-342900">
              <a:buFont typeface="Courier New" panose="02070309020205020404" pitchFamily="49" charset="0"/>
              <a:buChar char="o"/>
            </a:pPr>
            <a:r>
              <a:rPr lang="en-US" dirty="0">
                <a:latin typeface="IBM Plex Sans" panose="020B0503050203000203" pitchFamily="34" charset="0"/>
              </a:rPr>
              <a:t>Some may be further away than others (regions)</a:t>
            </a:r>
          </a:p>
        </p:txBody>
      </p:sp>
      <p:sp>
        <p:nvSpPr>
          <p:cNvPr id="45" name="Freeform: Shape 44">
            <a:extLst>
              <a:ext uri="{FF2B5EF4-FFF2-40B4-BE49-F238E27FC236}">
                <a16:creationId xmlns:a16="http://schemas.microsoft.com/office/drawing/2014/main" id="{CCF513BE-1A5A-4679-90D7-901394245F8E}"/>
              </a:ext>
            </a:extLst>
          </p:cNvPr>
          <p:cNvSpPr/>
          <p:nvPr/>
        </p:nvSpPr>
        <p:spPr>
          <a:xfrm>
            <a:off x="4476297" y="3234049"/>
            <a:ext cx="3458700" cy="298663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DDDDD"/>
          </a:solidFill>
          <a:ln w="0">
            <a:solidFill>
              <a:srgbClr val="808080"/>
            </a:solidFill>
            <a:prstDash val="solid"/>
          </a:ln>
        </p:spPr>
        <p:txBody>
          <a:bodyPr vert="horz" wrap="none" lIns="81000" tIns="40500" rIns="81000" bIns="40500" anchor="b" anchorCtr="0" compatLnSpc="0">
            <a:noAutofit/>
          </a:bodyPr>
          <a:lstStyle/>
          <a:p>
            <a:pPr algn="ctr" defTabSz="822960" hangingPunct="0"/>
            <a:r>
              <a:rPr lang="en-US" sz="1440">
                <a:solidFill>
                  <a:prstClr val="black"/>
                </a:solidFill>
                <a:latin typeface="IBM Plex Sans" panose="020B0503050203000203" pitchFamily="34" charset="0"/>
                <a:ea typeface="Microsoft YaHei" pitchFamily="2"/>
                <a:cs typeface="Mangal" pitchFamily="2"/>
              </a:rPr>
              <a:t>Region: US East</a:t>
            </a:r>
          </a:p>
        </p:txBody>
      </p:sp>
      <p:sp>
        <p:nvSpPr>
          <p:cNvPr id="46" name="Freeform: Shape 45">
            <a:extLst>
              <a:ext uri="{FF2B5EF4-FFF2-40B4-BE49-F238E27FC236}">
                <a16:creationId xmlns:a16="http://schemas.microsoft.com/office/drawing/2014/main" id="{00A804D2-9374-47CA-9FF6-D2BBF6D06C00}"/>
              </a:ext>
            </a:extLst>
          </p:cNvPr>
          <p:cNvSpPr/>
          <p:nvPr/>
        </p:nvSpPr>
        <p:spPr>
          <a:xfrm>
            <a:off x="930765" y="3234049"/>
            <a:ext cx="3458700" cy="298663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DDDDD"/>
          </a:solidFill>
          <a:ln w="0">
            <a:solidFill>
              <a:srgbClr val="808080"/>
            </a:solidFill>
            <a:prstDash val="solid"/>
          </a:ln>
        </p:spPr>
        <p:txBody>
          <a:bodyPr vert="horz" wrap="none" lIns="81000" tIns="40500" rIns="81000" bIns="40500" anchor="b" anchorCtr="0" compatLnSpc="0">
            <a:noAutofit/>
          </a:bodyPr>
          <a:lstStyle/>
          <a:p>
            <a:pPr algn="ctr" defTabSz="822960" hangingPunct="0"/>
            <a:r>
              <a:rPr lang="en-US" sz="1440">
                <a:solidFill>
                  <a:prstClr val="black"/>
                </a:solidFill>
                <a:latin typeface="IBM Plex Sans" panose="020B0503050203000203" pitchFamily="34" charset="0"/>
                <a:ea typeface="Microsoft YaHei" pitchFamily="2"/>
                <a:cs typeface="Mangal" pitchFamily="2"/>
              </a:rPr>
              <a:t>Region: US West</a:t>
            </a:r>
          </a:p>
        </p:txBody>
      </p:sp>
      <p:sp>
        <p:nvSpPr>
          <p:cNvPr id="47" name="Freeform: Shape 46">
            <a:extLst>
              <a:ext uri="{FF2B5EF4-FFF2-40B4-BE49-F238E27FC236}">
                <a16:creationId xmlns:a16="http://schemas.microsoft.com/office/drawing/2014/main" id="{B5ABEFDB-D7BA-4D2E-964D-797958BA3778}"/>
              </a:ext>
            </a:extLst>
          </p:cNvPr>
          <p:cNvSpPr/>
          <p:nvPr/>
        </p:nvSpPr>
        <p:spPr>
          <a:xfrm>
            <a:off x="8050665" y="3234049"/>
            <a:ext cx="3458700" cy="2986631"/>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DDDDD"/>
          </a:solidFill>
          <a:ln w="0">
            <a:solidFill>
              <a:srgbClr val="808080"/>
            </a:solidFill>
            <a:prstDash val="solid"/>
          </a:ln>
        </p:spPr>
        <p:txBody>
          <a:bodyPr vert="horz" wrap="none" lIns="81000" tIns="40500" rIns="81000" bIns="40500" anchor="b" anchorCtr="0" compatLnSpc="0">
            <a:noAutofit/>
          </a:bodyPr>
          <a:lstStyle/>
          <a:p>
            <a:pPr algn="ctr" defTabSz="822960" hangingPunct="0"/>
            <a:r>
              <a:rPr lang="en-US" sz="1440">
                <a:solidFill>
                  <a:prstClr val="black"/>
                </a:solidFill>
                <a:latin typeface="IBM Plex Sans" panose="020B0503050203000203" pitchFamily="34" charset="0"/>
                <a:ea typeface="Microsoft YaHei" pitchFamily="2"/>
                <a:cs typeface="Mangal" pitchFamily="2"/>
              </a:rPr>
              <a:t>Region: EU (Frankfurt)</a:t>
            </a:r>
          </a:p>
        </p:txBody>
      </p:sp>
      <p:sp>
        <p:nvSpPr>
          <p:cNvPr id="48" name="Rectangle 47">
            <a:extLst>
              <a:ext uri="{FF2B5EF4-FFF2-40B4-BE49-F238E27FC236}">
                <a16:creationId xmlns:a16="http://schemas.microsoft.com/office/drawing/2014/main" id="{D4CE155C-902B-481D-BCC7-B8A2E42D6F60}"/>
              </a:ext>
            </a:extLst>
          </p:cNvPr>
          <p:cNvSpPr/>
          <p:nvPr/>
        </p:nvSpPr>
        <p:spPr>
          <a:xfrm>
            <a:off x="1661385" y="3358140"/>
            <a:ext cx="1911276" cy="41634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20">
                <a:solidFill>
                  <a:prstClr val="black"/>
                </a:solidFill>
                <a:latin typeface="IBM Plex Sans" panose="020B0503050203000203" pitchFamily="34" charset="0"/>
                <a:ea typeface="Microsoft YaHei" pitchFamily="2"/>
                <a:cs typeface="Mangal" pitchFamily="2"/>
              </a:rPr>
              <a:t>Application</a:t>
            </a:r>
          </a:p>
        </p:txBody>
      </p:sp>
      <p:sp>
        <p:nvSpPr>
          <p:cNvPr id="49" name="Rectangle 48">
            <a:extLst>
              <a:ext uri="{FF2B5EF4-FFF2-40B4-BE49-F238E27FC236}">
                <a16:creationId xmlns:a16="http://schemas.microsoft.com/office/drawing/2014/main" id="{1BF2A27D-D296-4730-8A35-7FDC9E516913}"/>
              </a:ext>
            </a:extLst>
          </p:cNvPr>
          <p:cNvSpPr/>
          <p:nvPr/>
        </p:nvSpPr>
        <p:spPr>
          <a:xfrm>
            <a:off x="1571313" y="4959348"/>
            <a:ext cx="2269620" cy="428652"/>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620">
                <a:solidFill>
                  <a:prstClr val="black"/>
                </a:solidFill>
                <a:latin typeface="IBM Plex Sans" panose="020B0503050203000203" pitchFamily="34" charset="0"/>
                <a:ea typeface="Microsoft YaHei" pitchFamily="2"/>
                <a:cs typeface="Mangal" pitchFamily="2"/>
              </a:rPr>
              <a:t>Server LB</a:t>
            </a:r>
          </a:p>
        </p:txBody>
      </p:sp>
      <p:sp>
        <p:nvSpPr>
          <p:cNvPr id="50" name="Rectangle 49">
            <a:extLst>
              <a:ext uri="{FF2B5EF4-FFF2-40B4-BE49-F238E27FC236}">
                <a16:creationId xmlns:a16="http://schemas.microsoft.com/office/drawing/2014/main" id="{A374D682-E5E4-409F-8ECC-060DDC4BA0EC}"/>
              </a:ext>
            </a:extLst>
          </p:cNvPr>
          <p:cNvSpPr/>
          <p:nvPr/>
        </p:nvSpPr>
        <p:spPr>
          <a:xfrm>
            <a:off x="1929658" y="3734953"/>
            <a:ext cx="1433375" cy="757187"/>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620">
                <a:solidFill>
                  <a:prstClr val="black"/>
                </a:solidFill>
                <a:latin typeface="IBM Plex Sans" panose="020B0503050203000203" pitchFamily="34" charset="0"/>
                <a:ea typeface="Microsoft YaHei" pitchFamily="2"/>
                <a:cs typeface="Mangal" pitchFamily="2"/>
              </a:rPr>
              <a:t>Load</a:t>
            </a:r>
          </a:p>
          <a:p>
            <a:pPr algn="ctr" defTabSz="822960" hangingPunct="0"/>
            <a:r>
              <a:rPr lang="en-US" sz="1620">
                <a:solidFill>
                  <a:prstClr val="black"/>
                </a:solidFill>
                <a:latin typeface="IBM Plex Sans" panose="020B0503050203000203" pitchFamily="34" charset="0"/>
                <a:ea typeface="Microsoft YaHei" pitchFamily="2"/>
                <a:cs typeface="Mangal" pitchFamily="2"/>
              </a:rPr>
              <a:t>Balancer</a:t>
            </a:r>
          </a:p>
        </p:txBody>
      </p:sp>
      <p:sp>
        <p:nvSpPr>
          <p:cNvPr id="51" name="Rectangle 50">
            <a:extLst>
              <a:ext uri="{FF2B5EF4-FFF2-40B4-BE49-F238E27FC236}">
                <a16:creationId xmlns:a16="http://schemas.microsoft.com/office/drawing/2014/main" id="{860E75DF-3D9E-4D6A-AFC5-4334D7ABABE1}"/>
              </a:ext>
            </a:extLst>
          </p:cNvPr>
          <p:cNvSpPr/>
          <p:nvPr/>
        </p:nvSpPr>
        <p:spPr>
          <a:xfrm>
            <a:off x="5035196" y="4950600"/>
            <a:ext cx="2269620" cy="428652"/>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620">
                <a:solidFill>
                  <a:prstClr val="black"/>
                </a:solidFill>
                <a:latin typeface="IBM Plex Sans" panose="020B0503050203000203" pitchFamily="34" charset="0"/>
                <a:ea typeface="Microsoft YaHei" pitchFamily="2"/>
                <a:cs typeface="Mangal" pitchFamily="2"/>
              </a:rPr>
              <a:t>Server LB</a:t>
            </a:r>
          </a:p>
        </p:txBody>
      </p:sp>
      <p:sp>
        <p:nvSpPr>
          <p:cNvPr id="52" name="Rectangle 51">
            <a:extLst>
              <a:ext uri="{FF2B5EF4-FFF2-40B4-BE49-F238E27FC236}">
                <a16:creationId xmlns:a16="http://schemas.microsoft.com/office/drawing/2014/main" id="{4DBB1BD4-647B-42C2-B8B0-9D7873021395}"/>
              </a:ext>
            </a:extLst>
          </p:cNvPr>
          <p:cNvSpPr/>
          <p:nvPr/>
        </p:nvSpPr>
        <p:spPr>
          <a:xfrm>
            <a:off x="8618637" y="4959348"/>
            <a:ext cx="2269620" cy="428652"/>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620">
                <a:solidFill>
                  <a:prstClr val="black"/>
                </a:solidFill>
                <a:latin typeface="IBM Plex Sans" panose="020B0503050203000203" pitchFamily="34" charset="0"/>
                <a:ea typeface="Microsoft YaHei" pitchFamily="2"/>
                <a:cs typeface="Mangal" pitchFamily="2"/>
              </a:rPr>
              <a:t>Server LB</a:t>
            </a:r>
          </a:p>
        </p:txBody>
      </p:sp>
      <p:sp>
        <p:nvSpPr>
          <p:cNvPr id="53" name="Freeform: Shape 52">
            <a:extLst>
              <a:ext uri="{FF2B5EF4-FFF2-40B4-BE49-F238E27FC236}">
                <a16:creationId xmlns:a16="http://schemas.microsoft.com/office/drawing/2014/main" id="{6DB87503-2D99-4A73-BC18-B2BB95953B74}"/>
              </a:ext>
            </a:extLst>
          </p:cNvPr>
          <p:cNvSpPr/>
          <p:nvPr/>
        </p:nvSpPr>
        <p:spPr>
          <a:xfrm>
            <a:off x="2646344" y="4492140"/>
            <a:ext cx="0" cy="466883"/>
          </a:xfrm>
          <a:custGeom>
            <a:avLst/>
            <a:gdLst/>
            <a:ahLst/>
            <a:cxnLst>
              <a:cxn ang="3cd4">
                <a:pos x="hc" y="t"/>
              </a:cxn>
              <a:cxn ang="cd2">
                <a:pos x="l" y="vc"/>
              </a:cxn>
              <a:cxn ang="cd4">
                <a:pos x="hc" y="b"/>
              </a:cxn>
              <a:cxn ang="0">
                <a:pos x="r" y="vc"/>
              </a:cxn>
            </a:cxnLst>
            <a:rect l="l" t="t" r="r" b="b"/>
            <a:pathLst>
              <a:path h="1442" fill="none">
                <a:moveTo>
                  <a:pt x="0" y="0"/>
                </a:moveTo>
                <a:lnTo>
                  <a:pt x="0" y="1442"/>
                </a:lnTo>
              </a:path>
            </a:pathLst>
          </a:cu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54" name="TextBox 53">
            <a:extLst>
              <a:ext uri="{FF2B5EF4-FFF2-40B4-BE49-F238E27FC236}">
                <a16:creationId xmlns:a16="http://schemas.microsoft.com/office/drawing/2014/main" id="{53516EF1-8CD4-42D2-B491-70D2106B6DF9}"/>
              </a:ext>
            </a:extLst>
          </p:cNvPr>
          <p:cNvSpPr txBox="1"/>
          <p:nvPr/>
        </p:nvSpPr>
        <p:spPr>
          <a:xfrm>
            <a:off x="5325176" y="2899356"/>
            <a:ext cx="2713511" cy="621939"/>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r>
              <a:rPr lang="en-US" sz="1620">
                <a:solidFill>
                  <a:srgbClr val="990000"/>
                </a:solidFill>
                <a:latin typeface="IBM Plex Sans" panose="020B0503050203000203" pitchFamily="34" charset="0"/>
                <a:ea typeface="Microsoft YaHei" pitchFamily="2"/>
                <a:cs typeface="Mangal" pitchFamily="2"/>
              </a:rPr>
              <a:t>Closest, fastest response is</a:t>
            </a:r>
          </a:p>
          <a:p>
            <a:pPr algn="ctr" defTabSz="822960" hangingPunct="0"/>
            <a:r>
              <a:rPr lang="en-US" sz="1620">
                <a:solidFill>
                  <a:srgbClr val="990000"/>
                </a:solidFill>
                <a:latin typeface="IBM Plex Sans" panose="020B0503050203000203" pitchFamily="34" charset="0"/>
                <a:ea typeface="Microsoft YaHei" pitchFamily="2"/>
                <a:cs typeface="Mangal" pitchFamily="2"/>
              </a:rPr>
              <a:t>found in same Region</a:t>
            </a:r>
          </a:p>
        </p:txBody>
      </p:sp>
      <p:sp>
        <p:nvSpPr>
          <p:cNvPr id="55" name="Freeform: Shape 54">
            <a:extLst>
              <a:ext uri="{FF2B5EF4-FFF2-40B4-BE49-F238E27FC236}">
                <a16:creationId xmlns:a16="http://schemas.microsoft.com/office/drawing/2014/main" id="{311E3356-1897-4892-8BBD-58F3E2525AF9}"/>
              </a:ext>
            </a:extLst>
          </p:cNvPr>
          <p:cNvSpPr/>
          <p:nvPr/>
        </p:nvSpPr>
        <p:spPr>
          <a:xfrm>
            <a:off x="3916748" y="3397344"/>
            <a:ext cx="1408104" cy="497340"/>
          </a:xfrm>
          <a:custGeom>
            <a:avLst/>
            <a:gdLst/>
            <a:ahLst/>
            <a:cxnLst>
              <a:cxn ang="3cd4">
                <a:pos x="hc" y="t"/>
              </a:cxn>
              <a:cxn ang="cd2">
                <a:pos x="l" y="vc"/>
              </a:cxn>
              <a:cxn ang="cd4">
                <a:pos x="hc" y="b"/>
              </a:cxn>
              <a:cxn ang="0">
                <a:pos x="r" y="vc"/>
              </a:cxn>
            </a:cxnLst>
            <a:rect l="l" t="t" r="r" b="b"/>
            <a:pathLst>
              <a:path w="4347" h="1536" fill="none">
                <a:moveTo>
                  <a:pt x="4347" y="0"/>
                </a:moveTo>
                <a:lnTo>
                  <a:pt x="0" y="1536"/>
                </a:lnTo>
              </a:path>
            </a:pathLst>
          </a:custGeom>
          <a:noFill/>
          <a:ln w="0">
            <a:solidFill>
              <a:srgbClr val="99000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56" name="TextBox 55">
            <a:extLst>
              <a:ext uri="{FF2B5EF4-FFF2-40B4-BE49-F238E27FC236}">
                <a16:creationId xmlns:a16="http://schemas.microsoft.com/office/drawing/2014/main" id="{1B26DAC8-B1AA-44B7-A618-7876B6492931}"/>
              </a:ext>
            </a:extLst>
          </p:cNvPr>
          <p:cNvSpPr txBox="1"/>
          <p:nvPr/>
        </p:nvSpPr>
        <p:spPr>
          <a:xfrm>
            <a:off x="6124808" y="3644232"/>
            <a:ext cx="2080710" cy="621939"/>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r>
              <a:rPr lang="en-US" sz="1620">
                <a:solidFill>
                  <a:srgbClr val="990000"/>
                </a:solidFill>
                <a:latin typeface="IBM Plex Sans" panose="020B0503050203000203" pitchFamily="34" charset="0"/>
                <a:ea typeface="Microsoft YaHei" pitchFamily="2"/>
                <a:cs typeface="Mangal" pitchFamily="2"/>
              </a:rPr>
              <a:t>Outage forces call to</a:t>
            </a:r>
          </a:p>
          <a:p>
            <a:pPr algn="ctr" defTabSz="822960" hangingPunct="0"/>
            <a:r>
              <a:rPr lang="en-US" sz="1620">
                <a:solidFill>
                  <a:srgbClr val="990000"/>
                </a:solidFill>
                <a:latin typeface="IBM Plex Sans" panose="020B0503050203000203" pitchFamily="34" charset="0"/>
                <a:ea typeface="Microsoft YaHei" pitchFamily="2"/>
                <a:cs typeface="Mangal" pitchFamily="2"/>
              </a:rPr>
              <a:t>nearby Region</a:t>
            </a:r>
          </a:p>
        </p:txBody>
      </p:sp>
      <p:sp>
        <p:nvSpPr>
          <p:cNvPr id="57" name="Freeform: Shape 56">
            <a:extLst>
              <a:ext uri="{FF2B5EF4-FFF2-40B4-BE49-F238E27FC236}">
                <a16:creationId xmlns:a16="http://schemas.microsoft.com/office/drawing/2014/main" id="{D07714AC-64E0-4511-B729-2DB2B9940B71}"/>
              </a:ext>
            </a:extLst>
          </p:cNvPr>
          <p:cNvSpPr/>
          <p:nvPr/>
        </p:nvSpPr>
        <p:spPr>
          <a:xfrm>
            <a:off x="5154752" y="4141896"/>
            <a:ext cx="969732" cy="349920"/>
          </a:xfrm>
          <a:custGeom>
            <a:avLst/>
            <a:gdLst/>
            <a:ahLst/>
            <a:cxnLst>
              <a:cxn ang="3cd4">
                <a:pos x="hc" y="t"/>
              </a:cxn>
              <a:cxn ang="cd2">
                <a:pos x="l" y="vc"/>
              </a:cxn>
              <a:cxn ang="cd4">
                <a:pos x="hc" y="b"/>
              </a:cxn>
              <a:cxn ang="0">
                <a:pos x="r" y="vc"/>
              </a:cxn>
            </a:cxnLst>
            <a:rect l="l" t="t" r="r" b="b"/>
            <a:pathLst>
              <a:path w="2994" h="1081" fill="none">
                <a:moveTo>
                  <a:pt x="2994" y="0"/>
                </a:moveTo>
                <a:lnTo>
                  <a:pt x="0" y="1081"/>
                </a:lnTo>
              </a:path>
            </a:pathLst>
          </a:custGeom>
          <a:noFill/>
          <a:ln w="0">
            <a:solidFill>
              <a:srgbClr val="99000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58" name="Freeform: Shape 57">
            <a:extLst>
              <a:ext uri="{FF2B5EF4-FFF2-40B4-BE49-F238E27FC236}">
                <a16:creationId xmlns:a16="http://schemas.microsoft.com/office/drawing/2014/main" id="{5D633DE7-8671-41FA-8F13-EABC78B905F6}"/>
              </a:ext>
            </a:extLst>
          </p:cNvPr>
          <p:cNvSpPr/>
          <p:nvPr/>
        </p:nvSpPr>
        <p:spPr>
          <a:xfrm>
            <a:off x="3363032" y="4093944"/>
            <a:ext cx="2269296" cy="796068"/>
          </a:xfrm>
          <a:custGeom>
            <a:avLst/>
            <a:gdLst/>
            <a:ahLst/>
            <a:cxnLst>
              <a:cxn ang="3cd4">
                <a:pos x="hc" y="t"/>
              </a:cxn>
              <a:cxn ang="cd2">
                <a:pos x="l" y="vc"/>
              </a:cxn>
              <a:cxn ang="cd4">
                <a:pos x="hc" y="b"/>
              </a:cxn>
              <a:cxn ang="0">
                <a:pos x="r" y="vc"/>
              </a:cxn>
            </a:cxnLst>
            <a:rect l="l" t="t" r="r" b="b"/>
            <a:pathLst>
              <a:path w="7005" h="2458" fill="none">
                <a:moveTo>
                  <a:pt x="0" y="0"/>
                </a:moveTo>
                <a:lnTo>
                  <a:pt x="7005" y="2458"/>
                </a:lnTo>
              </a:path>
            </a:pathLst>
          </a:cu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59" name="TextBox 58">
            <a:extLst>
              <a:ext uri="{FF2B5EF4-FFF2-40B4-BE49-F238E27FC236}">
                <a16:creationId xmlns:a16="http://schemas.microsoft.com/office/drawing/2014/main" id="{7CE0CB83-817F-4573-A3D2-64AAD07CC624}"/>
              </a:ext>
            </a:extLst>
          </p:cNvPr>
          <p:cNvSpPr txBox="1"/>
          <p:nvPr/>
        </p:nvSpPr>
        <p:spPr>
          <a:xfrm>
            <a:off x="2288002" y="4425984"/>
            <a:ext cx="583056" cy="892013"/>
          </a:xfrm>
          <a:prstGeom prst="rect">
            <a:avLst/>
          </a:prstGeom>
          <a:noFill/>
          <a:ln>
            <a:noFill/>
          </a:ln>
        </p:spPr>
        <p:txBody>
          <a:bodyPr vert="horz" wrap="none" lIns="81000" tIns="40500" rIns="81000" bIns="40500" anchorCtr="0" compatLnSpc="0">
            <a:spAutoFit/>
          </a:bodyPr>
          <a:lstStyle/>
          <a:p>
            <a:pPr defTabSz="822960" hangingPunct="0"/>
            <a:r>
              <a:rPr lang="en-US" sz="4860" b="1" dirty="0">
                <a:solidFill>
                  <a:srgbClr val="FF0000"/>
                </a:solidFill>
                <a:latin typeface="IBM Plex Sans" panose="020B0503050203000203" pitchFamily="34" charset="0"/>
                <a:ea typeface="Microsoft YaHei" pitchFamily="2"/>
                <a:cs typeface="Mangal" pitchFamily="2"/>
              </a:rPr>
              <a:t>X</a:t>
            </a:r>
          </a:p>
        </p:txBody>
      </p:sp>
      <p:sp>
        <p:nvSpPr>
          <p:cNvPr id="60" name="Rectangle 59">
            <a:extLst>
              <a:ext uri="{FF2B5EF4-FFF2-40B4-BE49-F238E27FC236}">
                <a16:creationId xmlns:a16="http://schemas.microsoft.com/office/drawing/2014/main" id="{C3EA33FC-0F89-48C0-9E87-77625F61A1EC}"/>
              </a:ext>
            </a:extLst>
          </p:cNvPr>
          <p:cNvSpPr/>
          <p:nvPr/>
        </p:nvSpPr>
        <p:spPr>
          <a:xfrm>
            <a:off x="1571313" y="5448264"/>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61" name="Rectangle 60">
            <a:extLst>
              <a:ext uri="{FF2B5EF4-FFF2-40B4-BE49-F238E27FC236}">
                <a16:creationId xmlns:a16="http://schemas.microsoft.com/office/drawing/2014/main" id="{A492A136-C231-4438-8978-52776470B383}"/>
              </a:ext>
            </a:extLst>
          </p:cNvPr>
          <p:cNvSpPr/>
          <p:nvPr/>
        </p:nvSpPr>
        <p:spPr>
          <a:xfrm>
            <a:off x="2417601" y="5448264"/>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62" name="Rectangle 61">
            <a:extLst>
              <a:ext uri="{FF2B5EF4-FFF2-40B4-BE49-F238E27FC236}">
                <a16:creationId xmlns:a16="http://schemas.microsoft.com/office/drawing/2014/main" id="{AEFFE55C-D28D-4D84-A589-45C11FE0A172}"/>
              </a:ext>
            </a:extLst>
          </p:cNvPr>
          <p:cNvSpPr/>
          <p:nvPr/>
        </p:nvSpPr>
        <p:spPr>
          <a:xfrm>
            <a:off x="3264212" y="5448264"/>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63" name="Rectangle 62">
            <a:extLst>
              <a:ext uri="{FF2B5EF4-FFF2-40B4-BE49-F238E27FC236}">
                <a16:creationId xmlns:a16="http://schemas.microsoft.com/office/drawing/2014/main" id="{21C2F1BC-F01E-456C-A852-F6BF13F9D546}"/>
              </a:ext>
            </a:extLst>
          </p:cNvPr>
          <p:cNvSpPr/>
          <p:nvPr/>
        </p:nvSpPr>
        <p:spPr>
          <a:xfrm>
            <a:off x="5051073" y="5448264"/>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64" name="Rectangle 63">
            <a:extLst>
              <a:ext uri="{FF2B5EF4-FFF2-40B4-BE49-F238E27FC236}">
                <a16:creationId xmlns:a16="http://schemas.microsoft.com/office/drawing/2014/main" id="{5297CA5F-3603-4EB6-8BAE-F22EAB0E7358}"/>
              </a:ext>
            </a:extLst>
          </p:cNvPr>
          <p:cNvSpPr/>
          <p:nvPr/>
        </p:nvSpPr>
        <p:spPr>
          <a:xfrm>
            <a:off x="5897685" y="5448264"/>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65" name="Rectangle 64">
            <a:extLst>
              <a:ext uri="{FF2B5EF4-FFF2-40B4-BE49-F238E27FC236}">
                <a16:creationId xmlns:a16="http://schemas.microsoft.com/office/drawing/2014/main" id="{BB1B8A40-8538-40B8-88B7-CCCF0DEEA274}"/>
              </a:ext>
            </a:extLst>
          </p:cNvPr>
          <p:cNvSpPr/>
          <p:nvPr/>
        </p:nvSpPr>
        <p:spPr>
          <a:xfrm>
            <a:off x="6743973" y="5448264"/>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66" name="Rectangle 65">
            <a:extLst>
              <a:ext uri="{FF2B5EF4-FFF2-40B4-BE49-F238E27FC236}">
                <a16:creationId xmlns:a16="http://schemas.microsoft.com/office/drawing/2014/main" id="{A65A8A5F-3C5A-47CF-872C-C5B6468A62CF}"/>
              </a:ext>
            </a:extLst>
          </p:cNvPr>
          <p:cNvSpPr/>
          <p:nvPr/>
        </p:nvSpPr>
        <p:spPr>
          <a:xfrm>
            <a:off x="8625117" y="5448264"/>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67" name="Rectangle 66">
            <a:extLst>
              <a:ext uri="{FF2B5EF4-FFF2-40B4-BE49-F238E27FC236}">
                <a16:creationId xmlns:a16="http://schemas.microsoft.com/office/drawing/2014/main" id="{C03CE25F-0720-4541-A74C-3AAF5F3AF8F7}"/>
              </a:ext>
            </a:extLst>
          </p:cNvPr>
          <p:cNvSpPr/>
          <p:nvPr/>
        </p:nvSpPr>
        <p:spPr>
          <a:xfrm>
            <a:off x="9471728" y="5448264"/>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68" name="Rectangle 67">
            <a:extLst>
              <a:ext uri="{FF2B5EF4-FFF2-40B4-BE49-F238E27FC236}">
                <a16:creationId xmlns:a16="http://schemas.microsoft.com/office/drawing/2014/main" id="{F105079A-6CBE-4C19-BEA6-22F0EF76EF61}"/>
              </a:ext>
            </a:extLst>
          </p:cNvPr>
          <p:cNvSpPr/>
          <p:nvPr/>
        </p:nvSpPr>
        <p:spPr>
          <a:xfrm>
            <a:off x="10318017" y="5448264"/>
            <a:ext cx="597456" cy="199260"/>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262329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Class="entr" fill="hold" nodeType="withEffect">
                                  <p:stCondLst>
                                    <p:cond delay="500"/>
                                  </p:stCondLst>
                                  <p:childTnLst>
                                    <p:set>
                                      <p:cBhvr>
                                        <p:cTn id="6" dur="1" fill="hold">
                                          <p:stCondLst>
                                            <p:cond delay="0"/>
                                          </p:stCondLst>
                                        </p:cTn>
                                        <p:tgtEl>
                                          <p:spTgt spid="54"/>
                                        </p:tgtEl>
                                        <p:attrNameLst>
                                          <p:attrName>style.visibility</p:attrName>
                                        </p:attrNameLst>
                                      </p:cBhvr>
                                      <p:to>
                                        <p:strVal val="visible"/>
                                      </p:to>
                                    </p:set>
                                  </p:childTnLst>
                                </p:cTn>
                              </p:par>
                              <p:par>
                                <p:cTn id="7" presetClass="entr"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Class="entr"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Class="entr"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Class="entr" fill="hold" grpId="0" nodeType="withEffect">
                                  <p:stCondLst>
                                    <p:cond delay="0"/>
                                  </p:stCondLst>
                                  <p:childTnLst>
                                    <p:set>
                                      <p:cBhvr>
                                        <p:cTn id="20"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Lst>
  </p:timing>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3957</TotalTime>
  <Words>3771</Words>
  <Application>Microsoft Office PowerPoint</Application>
  <PresentationFormat>Widescreen</PresentationFormat>
  <Paragraphs>390</Paragraphs>
  <Slides>27</Slides>
  <Notes>17</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27</vt:i4>
      </vt:variant>
    </vt:vector>
  </HeadingPairs>
  <TitlesOfParts>
    <vt:vector size="43" baseType="lpstr">
      <vt:lpstr>.AppleSystemUIFont</vt:lpstr>
      <vt:lpstr>Albany</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4_Light Background</vt:lpstr>
      <vt:lpstr>3_Light Background</vt:lpstr>
      <vt:lpstr>4_Color Block</vt:lpstr>
      <vt:lpstr>3_Dark Background</vt:lpstr>
      <vt:lpstr>Spring Cloud – Client Side Load Balancing With Ribbon  Audience: Developer</vt:lpstr>
      <vt:lpstr>Introduction</vt:lpstr>
      <vt:lpstr>Agenda</vt:lpstr>
      <vt:lpstr>Objectives</vt:lpstr>
      <vt:lpstr>Topics</vt:lpstr>
      <vt:lpstr>Client Side Load Balancing</vt:lpstr>
      <vt:lpstr>What is a Load Balancer?</vt:lpstr>
      <vt:lpstr>Client-Side Load Balancer</vt:lpstr>
      <vt:lpstr>Why?</vt:lpstr>
      <vt:lpstr>Spring Cloud Netflix Ribbon</vt:lpstr>
      <vt:lpstr>Spring Cloud Netflix Ribbon</vt:lpstr>
      <vt:lpstr>Key Ribbon Concepts</vt:lpstr>
      <vt:lpstr>List of Servers</vt:lpstr>
      <vt:lpstr>Filtered List of Servers</vt:lpstr>
      <vt:lpstr>Load Balancer</vt:lpstr>
      <vt:lpstr>Using Ribbon with Spring Cloud – Part 1</vt:lpstr>
      <vt:lpstr>Using Ribbon with Spring Cloud – Part 2</vt:lpstr>
      <vt:lpstr>Using Ribbon with Spring Cloud – Part 3</vt:lpstr>
      <vt:lpstr>API Reference</vt:lpstr>
      <vt:lpstr>RestTemplate as Ribbon Client</vt:lpstr>
      <vt:lpstr>Customizing</vt:lpstr>
      <vt:lpstr>Customizing choices are available</vt:lpstr>
      <vt:lpstr>Lab     </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Audience: All</dc:title>
  <dc:creator>Archana Ananthanarayan</dc:creator>
  <cp:lastModifiedBy>Archana Ananthanarayan</cp:lastModifiedBy>
  <cp:revision>283</cp:revision>
  <dcterms:created xsi:type="dcterms:W3CDTF">2020-06-25T11:01:55Z</dcterms:created>
  <dcterms:modified xsi:type="dcterms:W3CDTF">2020-08-04T17:34:56Z</dcterms:modified>
</cp:coreProperties>
</file>